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84" r:id="rId3"/>
    <p:sldId id="294" r:id="rId4"/>
    <p:sldId id="292" r:id="rId5"/>
    <p:sldId id="295" r:id="rId6"/>
    <p:sldId id="285" r:id="rId7"/>
    <p:sldId id="266" r:id="rId8"/>
    <p:sldId id="267" r:id="rId9"/>
    <p:sldId id="288" r:id="rId10"/>
    <p:sldId id="268" r:id="rId11"/>
    <p:sldId id="276" r:id="rId12"/>
    <p:sldId id="277" r:id="rId13"/>
    <p:sldId id="278" r:id="rId14"/>
    <p:sldId id="269" r:id="rId15"/>
    <p:sldId id="289" r:id="rId16"/>
  </p:sldIdLst>
  <p:sldSz cx="9144000" cy="6858000" type="screen4x3"/>
  <p:notesSz cx="6858000" cy="9710738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4F4F4F"/>
    <a:srgbClr val="FEDB9C"/>
    <a:srgbClr val="08080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932" y="-1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62976B-92A9-4D41-9910-C1FED2B29E4A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234ED8A2-362E-442D-9849-38A40749E9CF}">
      <dgm:prSet custT="1"/>
      <dgm:spPr/>
      <dgm:t>
        <a:bodyPr/>
        <a:lstStyle/>
        <a:p>
          <a:pPr rtl="0"/>
          <a:r>
            <a:rPr lang="pt-PT" sz="1800" dirty="0" err="1" smtClean="0"/>
            <a:t>Identification</a:t>
          </a:r>
          <a:r>
            <a:rPr lang="pt-PT" sz="1800" dirty="0" smtClean="0"/>
            <a:t> </a:t>
          </a:r>
          <a:r>
            <a:rPr lang="pt-PT" sz="1800" dirty="0" err="1" smtClean="0"/>
            <a:t>of</a:t>
          </a:r>
          <a:r>
            <a:rPr lang="pt-PT" sz="1800" dirty="0" smtClean="0"/>
            <a:t> </a:t>
          </a:r>
          <a:r>
            <a:rPr lang="pt-PT" sz="1800" dirty="0" err="1" smtClean="0"/>
            <a:t>the</a:t>
          </a:r>
          <a:r>
            <a:rPr lang="pt-PT" sz="1800" dirty="0" smtClean="0"/>
            <a:t> conceptual </a:t>
          </a:r>
          <a:r>
            <a:rPr lang="pt-PT" sz="1800" dirty="0" err="1" smtClean="0"/>
            <a:t>frameworks</a:t>
          </a:r>
          <a:r>
            <a:rPr lang="pt-PT" sz="1800" dirty="0" smtClean="0"/>
            <a:t> </a:t>
          </a:r>
          <a:r>
            <a:rPr lang="pt-PT" sz="1800" dirty="0" err="1" smtClean="0"/>
            <a:t>of</a:t>
          </a:r>
          <a:r>
            <a:rPr lang="pt-PT" sz="1800" dirty="0" smtClean="0"/>
            <a:t> </a:t>
          </a:r>
          <a:r>
            <a:rPr lang="pt-PT" sz="1800" dirty="0" err="1" smtClean="0"/>
            <a:t>disability</a:t>
          </a:r>
          <a:r>
            <a:rPr lang="pt-PT" sz="1800" dirty="0" smtClean="0"/>
            <a:t> </a:t>
          </a:r>
          <a:endParaRPr lang="pt-PT" sz="1800" dirty="0"/>
        </a:p>
      </dgm:t>
    </dgm:pt>
    <dgm:pt modelId="{FBC69B11-80AF-4EF7-92ED-A3EA8BCFA45A}" type="parTrans" cxnId="{C4962D05-43DD-48A9-9776-98A47935B0B4}">
      <dgm:prSet/>
      <dgm:spPr/>
      <dgm:t>
        <a:bodyPr/>
        <a:lstStyle/>
        <a:p>
          <a:endParaRPr lang="pt-PT" sz="2400"/>
        </a:p>
      </dgm:t>
    </dgm:pt>
    <dgm:pt modelId="{08BC857D-1429-4961-A0A2-C577E77CD627}" type="sibTrans" cxnId="{C4962D05-43DD-48A9-9776-98A47935B0B4}">
      <dgm:prSet/>
      <dgm:spPr/>
      <dgm:t>
        <a:bodyPr/>
        <a:lstStyle/>
        <a:p>
          <a:endParaRPr lang="pt-PT" sz="2400"/>
        </a:p>
      </dgm:t>
    </dgm:pt>
    <dgm:pt modelId="{AD6C1706-AF3E-404E-9A72-0EFCFC5852EF}">
      <dgm:prSet custT="1"/>
      <dgm:spPr/>
      <dgm:t>
        <a:bodyPr/>
        <a:lstStyle/>
        <a:p>
          <a:pPr rtl="0"/>
          <a:r>
            <a:rPr lang="pt-PT" sz="1800" dirty="0" err="1" smtClean="0"/>
            <a:t>Key</a:t>
          </a:r>
          <a:r>
            <a:rPr lang="pt-PT" sz="1800" dirty="0" smtClean="0"/>
            <a:t> </a:t>
          </a:r>
          <a:r>
            <a:rPr lang="pt-PT" sz="1800" dirty="0" err="1" smtClean="0"/>
            <a:t>components</a:t>
          </a:r>
          <a:r>
            <a:rPr lang="pt-PT" sz="1800" dirty="0" smtClean="0"/>
            <a:t> </a:t>
          </a:r>
          <a:r>
            <a:rPr lang="pt-PT" sz="1800" dirty="0" err="1" smtClean="0"/>
            <a:t>of</a:t>
          </a:r>
          <a:r>
            <a:rPr lang="pt-PT" sz="1800" dirty="0" smtClean="0"/>
            <a:t> </a:t>
          </a:r>
          <a:r>
            <a:rPr lang="pt-PT" sz="1800" dirty="0" err="1" smtClean="0"/>
            <a:t>functioning</a:t>
          </a:r>
          <a:r>
            <a:rPr lang="pt-PT" sz="1800" dirty="0" smtClean="0"/>
            <a:t> </a:t>
          </a:r>
          <a:r>
            <a:rPr lang="pt-PT" sz="1800" dirty="0" err="1" smtClean="0"/>
            <a:t>and</a:t>
          </a:r>
          <a:r>
            <a:rPr lang="pt-PT" sz="1800" dirty="0" smtClean="0"/>
            <a:t> </a:t>
          </a:r>
          <a:r>
            <a:rPr lang="pt-PT" sz="1800" dirty="0" err="1" smtClean="0"/>
            <a:t>disability</a:t>
          </a:r>
          <a:r>
            <a:rPr lang="pt-PT" sz="1800" dirty="0" smtClean="0"/>
            <a:t> (e. g. </a:t>
          </a:r>
          <a:r>
            <a:rPr lang="pt-PT" sz="1800" dirty="0" err="1" smtClean="0"/>
            <a:t>body</a:t>
          </a:r>
          <a:r>
            <a:rPr lang="pt-PT" sz="1800" dirty="0" smtClean="0"/>
            <a:t> </a:t>
          </a:r>
          <a:r>
            <a:rPr lang="pt-PT" sz="1800" dirty="0" err="1" smtClean="0"/>
            <a:t>functions</a:t>
          </a:r>
          <a:r>
            <a:rPr lang="pt-PT" sz="1800" dirty="0" smtClean="0"/>
            <a:t> </a:t>
          </a:r>
          <a:r>
            <a:rPr lang="pt-PT" sz="1800" dirty="0" err="1" smtClean="0"/>
            <a:t>and</a:t>
          </a:r>
          <a:r>
            <a:rPr lang="pt-PT" sz="1800" dirty="0" smtClean="0"/>
            <a:t> </a:t>
          </a:r>
          <a:r>
            <a:rPr lang="pt-PT" sz="1800" dirty="0" err="1" smtClean="0"/>
            <a:t>structures</a:t>
          </a:r>
          <a:r>
            <a:rPr lang="pt-PT" sz="1800" dirty="0" smtClean="0"/>
            <a:t>, </a:t>
          </a:r>
          <a:r>
            <a:rPr lang="pt-PT" sz="1800" dirty="0" err="1" smtClean="0"/>
            <a:t>activities</a:t>
          </a:r>
          <a:r>
            <a:rPr lang="pt-PT" sz="1800" dirty="0" smtClean="0"/>
            <a:t>, </a:t>
          </a:r>
          <a:r>
            <a:rPr lang="pt-PT" sz="1800" dirty="0" err="1" smtClean="0"/>
            <a:t>and</a:t>
          </a:r>
          <a:r>
            <a:rPr lang="pt-PT" sz="1800" dirty="0" smtClean="0"/>
            <a:t> </a:t>
          </a:r>
          <a:r>
            <a:rPr lang="pt-PT" sz="1800" dirty="0" err="1" smtClean="0"/>
            <a:t>participation</a:t>
          </a:r>
          <a:r>
            <a:rPr lang="pt-PT" sz="1800" dirty="0" smtClean="0"/>
            <a:t>) </a:t>
          </a:r>
          <a:r>
            <a:rPr lang="pt-PT" sz="1800" dirty="0" err="1" smtClean="0"/>
            <a:t>adressed</a:t>
          </a:r>
          <a:endParaRPr lang="pt-PT" sz="1800" dirty="0"/>
        </a:p>
      </dgm:t>
    </dgm:pt>
    <dgm:pt modelId="{D90ADEE9-DD3B-4B34-8BB5-ED2A8E3F31F9}" type="parTrans" cxnId="{FFD54F4F-6793-4D0B-AFBF-E90A7082A968}">
      <dgm:prSet/>
      <dgm:spPr/>
      <dgm:t>
        <a:bodyPr/>
        <a:lstStyle/>
        <a:p>
          <a:endParaRPr lang="pt-PT" sz="2400"/>
        </a:p>
      </dgm:t>
    </dgm:pt>
    <dgm:pt modelId="{CC7AA1C8-48AF-48F2-98BD-5521D6BBEBFF}" type="sibTrans" cxnId="{FFD54F4F-6793-4D0B-AFBF-E90A7082A968}">
      <dgm:prSet/>
      <dgm:spPr/>
      <dgm:t>
        <a:bodyPr/>
        <a:lstStyle/>
        <a:p>
          <a:endParaRPr lang="pt-PT" sz="2400"/>
        </a:p>
      </dgm:t>
    </dgm:pt>
    <dgm:pt modelId="{993474BE-6BED-4F0F-A76A-950D324F9236}">
      <dgm:prSet custT="1"/>
      <dgm:spPr/>
      <dgm:t>
        <a:bodyPr/>
        <a:lstStyle/>
        <a:p>
          <a:pPr rtl="0"/>
          <a:r>
            <a:rPr lang="pt-PT" sz="1800" dirty="0" err="1" smtClean="0"/>
            <a:t>Inclusion</a:t>
          </a:r>
          <a:r>
            <a:rPr lang="pt-PT" sz="1800" dirty="0" smtClean="0"/>
            <a:t> </a:t>
          </a:r>
          <a:r>
            <a:rPr lang="pt-PT" sz="1800" dirty="0" err="1" smtClean="0"/>
            <a:t>of</a:t>
          </a:r>
          <a:r>
            <a:rPr lang="pt-PT" sz="1800" dirty="0" smtClean="0"/>
            <a:t> contextual </a:t>
          </a:r>
          <a:r>
            <a:rPr lang="pt-PT" sz="1800" dirty="0" err="1" smtClean="0"/>
            <a:t>factors</a:t>
          </a:r>
          <a:r>
            <a:rPr lang="pt-PT" sz="1800" dirty="0" smtClean="0"/>
            <a:t> </a:t>
          </a:r>
          <a:r>
            <a:rPr lang="pt-PT" sz="1800" dirty="0" err="1" smtClean="0"/>
            <a:t>focused</a:t>
          </a:r>
          <a:r>
            <a:rPr lang="pt-PT" sz="1800" dirty="0" smtClean="0"/>
            <a:t> </a:t>
          </a:r>
          <a:r>
            <a:rPr lang="pt-PT" sz="1800" dirty="0" err="1" smtClean="0"/>
            <a:t>on</a:t>
          </a:r>
          <a:r>
            <a:rPr lang="pt-PT" sz="1800" dirty="0" smtClean="0"/>
            <a:t> </a:t>
          </a:r>
          <a:r>
            <a:rPr lang="pt-PT" sz="1800" dirty="0" err="1" smtClean="0"/>
            <a:t>promoting</a:t>
          </a:r>
          <a:r>
            <a:rPr lang="pt-PT" sz="1800" dirty="0" smtClean="0"/>
            <a:t> </a:t>
          </a:r>
          <a:r>
            <a:rPr lang="pt-PT" sz="1800" dirty="0" err="1" smtClean="0"/>
            <a:t>participation</a:t>
          </a:r>
          <a:endParaRPr lang="pt-PT" sz="1800" dirty="0"/>
        </a:p>
      </dgm:t>
    </dgm:pt>
    <dgm:pt modelId="{9DF0A04B-A025-4053-81F8-58298564D3EF}" type="parTrans" cxnId="{F11D0DD8-19CB-482B-8D57-35067F635E00}">
      <dgm:prSet/>
      <dgm:spPr/>
      <dgm:t>
        <a:bodyPr/>
        <a:lstStyle/>
        <a:p>
          <a:endParaRPr lang="pt-PT" sz="2400"/>
        </a:p>
      </dgm:t>
    </dgm:pt>
    <dgm:pt modelId="{78FDACA9-A943-4C49-8532-BEFB743C3693}" type="sibTrans" cxnId="{F11D0DD8-19CB-482B-8D57-35067F635E00}">
      <dgm:prSet/>
      <dgm:spPr/>
      <dgm:t>
        <a:bodyPr/>
        <a:lstStyle/>
        <a:p>
          <a:endParaRPr lang="pt-PT" sz="2400"/>
        </a:p>
      </dgm:t>
    </dgm:pt>
    <dgm:pt modelId="{08E0BFB4-2EFF-4EF2-B701-4DD356DDAD8C}">
      <dgm:prSet custT="1"/>
      <dgm:spPr/>
      <dgm:t>
        <a:bodyPr/>
        <a:lstStyle/>
        <a:p>
          <a:pPr rtl="0"/>
          <a:r>
            <a:rPr lang="pt-PT" sz="1800" dirty="0" err="1" smtClean="0"/>
            <a:t>Evaluation</a:t>
          </a:r>
          <a:r>
            <a:rPr lang="pt-PT" sz="1800" dirty="0" smtClean="0"/>
            <a:t> </a:t>
          </a:r>
          <a:r>
            <a:rPr lang="pt-PT" sz="1800" dirty="0" err="1" smtClean="0"/>
            <a:t>of</a:t>
          </a:r>
          <a:r>
            <a:rPr lang="pt-PT" sz="1800" dirty="0" smtClean="0"/>
            <a:t> </a:t>
          </a:r>
          <a:r>
            <a:rPr lang="pt-PT" sz="1800" dirty="0" err="1" smtClean="0"/>
            <a:t>effects</a:t>
          </a:r>
          <a:r>
            <a:rPr lang="pt-PT" sz="1800" dirty="0" smtClean="0"/>
            <a:t> </a:t>
          </a:r>
          <a:r>
            <a:rPr lang="pt-PT" sz="1800" dirty="0" err="1" smtClean="0"/>
            <a:t>of</a:t>
          </a:r>
          <a:r>
            <a:rPr lang="pt-PT" sz="1800" dirty="0" smtClean="0"/>
            <a:t> VRAT </a:t>
          </a:r>
          <a:r>
            <a:rPr lang="pt-PT" sz="1800" dirty="0" err="1" smtClean="0"/>
            <a:t>applications</a:t>
          </a:r>
          <a:r>
            <a:rPr lang="pt-PT" sz="1800" dirty="0" smtClean="0"/>
            <a:t> </a:t>
          </a:r>
          <a:r>
            <a:rPr lang="pt-PT" sz="1800" dirty="0" err="1" smtClean="0"/>
            <a:t>through</a:t>
          </a:r>
          <a:r>
            <a:rPr lang="pt-PT" sz="1800" dirty="0" smtClean="0"/>
            <a:t> performance </a:t>
          </a:r>
          <a:r>
            <a:rPr lang="pt-PT" sz="1800" dirty="0" err="1" smtClean="0"/>
            <a:t>assessments</a:t>
          </a:r>
          <a:r>
            <a:rPr lang="pt-PT" sz="1800" dirty="0" smtClean="0"/>
            <a:t> </a:t>
          </a:r>
          <a:r>
            <a:rPr lang="pt-PT" sz="1800" dirty="0" err="1" smtClean="0"/>
            <a:t>in</a:t>
          </a:r>
          <a:r>
            <a:rPr lang="pt-PT" sz="1800" dirty="0" smtClean="0"/>
            <a:t> </a:t>
          </a:r>
          <a:r>
            <a:rPr lang="pt-PT" sz="1800" dirty="0" err="1" smtClean="0"/>
            <a:t>the</a:t>
          </a:r>
          <a:r>
            <a:rPr lang="pt-PT" sz="1800" dirty="0" smtClean="0"/>
            <a:t> real </a:t>
          </a:r>
          <a:r>
            <a:rPr lang="pt-PT" sz="1800" dirty="0" err="1" smtClean="0"/>
            <a:t>world</a:t>
          </a:r>
          <a:r>
            <a:rPr lang="pt-PT" sz="1800" dirty="0" smtClean="0"/>
            <a:t>.</a:t>
          </a:r>
          <a:endParaRPr lang="pt-PT" sz="1800" dirty="0"/>
        </a:p>
      </dgm:t>
    </dgm:pt>
    <dgm:pt modelId="{FB97CF94-0544-4AD5-8C31-67A0EF1FC448}" type="parTrans" cxnId="{4B91C5FC-362A-4C4B-BB79-A73C6B369F2A}">
      <dgm:prSet/>
      <dgm:spPr/>
      <dgm:t>
        <a:bodyPr/>
        <a:lstStyle/>
        <a:p>
          <a:endParaRPr lang="pt-PT" sz="2400"/>
        </a:p>
      </dgm:t>
    </dgm:pt>
    <dgm:pt modelId="{485FFF5D-710A-496B-94B7-E1D705D0231B}" type="sibTrans" cxnId="{4B91C5FC-362A-4C4B-BB79-A73C6B369F2A}">
      <dgm:prSet/>
      <dgm:spPr/>
      <dgm:t>
        <a:bodyPr/>
        <a:lstStyle/>
        <a:p>
          <a:endParaRPr lang="pt-PT" sz="2400"/>
        </a:p>
      </dgm:t>
    </dgm:pt>
    <dgm:pt modelId="{5EECC379-DAA1-45A5-AAE0-60E534E511CA}" type="pres">
      <dgm:prSet presAssocID="{8C62976B-92A9-4D41-9910-C1FED2B29E4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10981918-9CE4-49C8-8C5D-BF67DAB2D103}" type="pres">
      <dgm:prSet presAssocID="{8C62976B-92A9-4D41-9910-C1FED2B29E4A}" presName="arrow" presStyleLbl="bgShp" presStyleIdx="0" presStyleCnt="1"/>
      <dgm:spPr>
        <a:solidFill>
          <a:schemeClr val="bg1">
            <a:lumMod val="75000"/>
          </a:schemeClr>
        </a:solidFill>
      </dgm:spPr>
    </dgm:pt>
    <dgm:pt modelId="{8B352627-61E0-483E-90BC-66F90C3D19FB}" type="pres">
      <dgm:prSet presAssocID="{8C62976B-92A9-4D41-9910-C1FED2B29E4A}" presName="points" presStyleCnt="0"/>
      <dgm:spPr/>
    </dgm:pt>
    <dgm:pt modelId="{3A30E241-6A99-4502-B59D-560BBED89287}" type="pres">
      <dgm:prSet presAssocID="{234ED8A2-362E-442D-9849-38A40749E9CF}" presName="compositeA" presStyleCnt="0"/>
      <dgm:spPr/>
    </dgm:pt>
    <dgm:pt modelId="{23020431-FC39-45EE-A321-1C713ADF15C2}" type="pres">
      <dgm:prSet presAssocID="{234ED8A2-362E-442D-9849-38A40749E9CF}" presName="textA" presStyleLbl="revTx" presStyleIdx="0" presStyleCnt="4" custScaleX="11873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04085F02-5279-4117-B59D-813030899AB3}" type="pres">
      <dgm:prSet presAssocID="{234ED8A2-362E-442D-9849-38A40749E9CF}" presName="circleA" presStyleLbl="node1" presStyleIdx="0" presStyleCnt="4"/>
      <dgm:spPr/>
    </dgm:pt>
    <dgm:pt modelId="{587DFDAC-1EB7-4F65-8C8A-79EF01A34296}" type="pres">
      <dgm:prSet presAssocID="{234ED8A2-362E-442D-9849-38A40749E9CF}" presName="spaceA" presStyleCnt="0"/>
      <dgm:spPr/>
    </dgm:pt>
    <dgm:pt modelId="{F31A439A-4595-4E7C-9EB0-0F045464FB47}" type="pres">
      <dgm:prSet presAssocID="{08BC857D-1429-4961-A0A2-C577E77CD627}" presName="space" presStyleCnt="0"/>
      <dgm:spPr/>
    </dgm:pt>
    <dgm:pt modelId="{633275EA-7AE9-47A3-83F3-F12980213DE8}" type="pres">
      <dgm:prSet presAssocID="{AD6C1706-AF3E-404E-9A72-0EFCFC5852EF}" presName="compositeB" presStyleCnt="0"/>
      <dgm:spPr/>
    </dgm:pt>
    <dgm:pt modelId="{29E45EA6-39CB-47AF-A7E5-33F038E4B728}" type="pres">
      <dgm:prSet presAssocID="{AD6C1706-AF3E-404E-9A72-0EFCFC5852EF}" presName="textB" presStyleLbl="revTx" presStyleIdx="1" presStyleCnt="4" custScaleX="13939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D93C4577-04C0-4669-8A33-180F4A597A6D}" type="pres">
      <dgm:prSet presAssocID="{AD6C1706-AF3E-404E-9A72-0EFCFC5852EF}" presName="circleB" presStyleLbl="node1" presStyleIdx="1" presStyleCnt="4"/>
      <dgm:spPr/>
    </dgm:pt>
    <dgm:pt modelId="{F6DB88A8-7E0E-45B6-858F-88549DC1F24B}" type="pres">
      <dgm:prSet presAssocID="{AD6C1706-AF3E-404E-9A72-0EFCFC5852EF}" presName="spaceB" presStyleCnt="0"/>
      <dgm:spPr/>
    </dgm:pt>
    <dgm:pt modelId="{641A0E17-518D-4B28-A454-AA1565E508FC}" type="pres">
      <dgm:prSet presAssocID="{CC7AA1C8-48AF-48F2-98BD-5521D6BBEBFF}" presName="space" presStyleCnt="0"/>
      <dgm:spPr/>
    </dgm:pt>
    <dgm:pt modelId="{A68D34B8-0AE3-436A-8586-501239836BBE}" type="pres">
      <dgm:prSet presAssocID="{993474BE-6BED-4F0F-A76A-950D324F9236}" presName="compositeA" presStyleCnt="0"/>
      <dgm:spPr/>
    </dgm:pt>
    <dgm:pt modelId="{FBDA5A77-7BB4-4C03-AAD8-82DF0F71BD2B}" type="pres">
      <dgm:prSet presAssocID="{993474BE-6BED-4F0F-A76A-950D324F9236}" presName="textA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DF1BFA73-6B25-4C56-81CA-C161E754439B}" type="pres">
      <dgm:prSet presAssocID="{993474BE-6BED-4F0F-A76A-950D324F9236}" presName="circleA" presStyleLbl="node1" presStyleIdx="2" presStyleCnt="4"/>
      <dgm:spPr/>
    </dgm:pt>
    <dgm:pt modelId="{85340FAE-FE1A-48B9-9E37-4AAF6E913E8C}" type="pres">
      <dgm:prSet presAssocID="{993474BE-6BED-4F0F-A76A-950D324F9236}" presName="spaceA" presStyleCnt="0"/>
      <dgm:spPr/>
    </dgm:pt>
    <dgm:pt modelId="{59EA579D-36D5-4F06-858F-BFF239738B60}" type="pres">
      <dgm:prSet presAssocID="{78FDACA9-A943-4C49-8532-BEFB743C3693}" presName="space" presStyleCnt="0"/>
      <dgm:spPr/>
    </dgm:pt>
    <dgm:pt modelId="{9B6B5A20-C2F7-4C1A-8D22-D2966CA7DB9D}" type="pres">
      <dgm:prSet presAssocID="{08E0BFB4-2EFF-4EF2-B701-4DD356DDAD8C}" presName="compositeB" presStyleCnt="0"/>
      <dgm:spPr/>
    </dgm:pt>
    <dgm:pt modelId="{89AE6AC5-B16E-4AEE-A5FA-7289F3850F12}" type="pres">
      <dgm:prSet presAssocID="{08E0BFB4-2EFF-4EF2-B701-4DD356DDAD8C}" presName="textB" presStyleLbl="revTx" presStyleIdx="3" presStyleCnt="4" custScaleX="155306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1786DF9F-8C0E-475A-B0C3-6733950C05C6}" type="pres">
      <dgm:prSet presAssocID="{08E0BFB4-2EFF-4EF2-B701-4DD356DDAD8C}" presName="circleB" presStyleLbl="node1" presStyleIdx="3" presStyleCnt="4"/>
      <dgm:spPr/>
    </dgm:pt>
    <dgm:pt modelId="{2905406B-2758-4113-83AC-7A1E2402F4C6}" type="pres">
      <dgm:prSet presAssocID="{08E0BFB4-2EFF-4EF2-B701-4DD356DDAD8C}" presName="spaceB" presStyleCnt="0"/>
      <dgm:spPr/>
    </dgm:pt>
  </dgm:ptLst>
  <dgm:cxnLst>
    <dgm:cxn modelId="{4B91C5FC-362A-4C4B-BB79-A73C6B369F2A}" srcId="{8C62976B-92A9-4D41-9910-C1FED2B29E4A}" destId="{08E0BFB4-2EFF-4EF2-B701-4DD356DDAD8C}" srcOrd="3" destOrd="0" parTransId="{FB97CF94-0544-4AD5-8C31-67A0EF1FC448}" sibTransId="{485FFF5D-710A-496B-94B7-E1D705D0231B}"/>
    <dgm:cxn modelId="{F11D0DD8-19CB-482B-8D57-35067F635E00}" srcId="{8C62976B-92A9-4D41-9910-C1FED2B29E4A}" destId="{993474BE-6BED-4F0F-A76A-950D324F9236}" srcOrd="2" destOrd="0" parTransId="{9DF0A04B-A025-4053-81F8-58298564D3EF}" sibTransId="{78FDACA9-A943-4C49-8532-BEFB743C3693}"/>
    <dgm:cxn modelId="{FFD54F4F-6793-4D0B-AFBF-E90A7082A968}" srcId="{8C62976B-92A9-4D41-9910-C1FED2B29E4A}" destId="{AD6C1706-AF3E-404E-9A72-0EFCFC5852EF}" srcOrd="1" destOrd="0" parTransId="{D90ADEE9-DD3B-4B34-8BB5-ED2A8E3F31F9}" sibTransId="{CC7AA1C8-48AF-48F2-98BD-5521D6BBEBFF}"/>
    <dgm:cxn modelId="{C4962D05-43DD-48A9-9776-98A47935B0B4}" srcId="{8C62976B-92A9-4D41-9910-C1FED2B29E4A}" destId="{234ED8A2-362E-442D-9849-38A40749E9CF}" srcOrd="0" destOrd="0" parTransId="{FBC69B11-80AF-4EF7-92ED-A3EA8BCFA45A}" sibTransId="{08BC857D-1429-4961-A0A2-C577E77CD627}"/>
    <dgm:cxn modelId="{763155AC-BC34-4D10-9EAE-939B7C9058D5}" type="presOf" srcId="{8C62976B-92A9-4D41-9910-C1FED2B29E4A}" destId="{5EECC379-DAA1-45A5-AAE0-60E534E511CA}" srcOrd="0" destOrd="0" presId="urn:microsoft.com/office/officeart/2005/8/layout/hProcess11"/>
    <dgm:cxn modelId="{EEA8529F-5E72-40CC-B782-3AC0ED7C0AC8}" type="presOf" srcId="{234ED8A2-362E-442D-9849-38A40749E9CF}" destId="{23020431-FC39-45EE-A321-1C713ADF15C2}" srcOrd="0" destOrd="0" presId="urn:microsoft.com/office/officeart/2005/8/layout/hProcess11"/>
    <dgm:cxn modelId="{194705C4-BB8E-424E-92A3-AACE785F704A}" type="presOf" srcId="{AD6C1706-AF3E-404E-9A72-0EFCFC5852EF}" destId="{29E45EA6-39CB-47AF-A7E5-33F038E4B728}" srcOrd="0" destOrd="0" presId="urn:microsoft.com/office/officeart/2005/8/layout/hProcess11"/>
    <dgm:cxn modelId="{47BAD943-1076-4AFE-AE02-4CC49D9C3B72}" type="presOf" srcId="{08E0BFB4-2EFF-4EF2-B701-4DD356DDAD8C}" destId="{89AE6AC5-B16E-4AEE-A5FA-7289F3850F12}" srcOrd="0" destOrd="0" presId="urn:microsoft.com/office/officeart/2005/8/layout/hProcess11"/>
    <dgm:cxn modelId="{4FAD0698-5116-4022-B472-8378B8769123}" type="presOf" srcId="{993474BE-6BED-4F0F-A76A-950D324F9236}" destId="{FBDA5A77-7BB4-4C03-AAD8-82DF0F71BD2B}" srcOrd="0" destOrd="0" presId="urn:microsoft.com/office/officeart/2005/8/layout/hProcess11"/>
    <dgm:cxn modelId="{46A4DB1D-34DC-456A-B091-FE41FCA93766}" type="presParOf" srcId="{5EECC379-DAA1-45A5-AAE0-60E534E511CA}" destId="{10981918-9CE4-49C8-8C5D-BF67DAB2D103}" srcOrd="0" destOrd="0" presId="urn:microsoft.com/office/officeart/2005/8/layout/hProcess11"/>
    <dgm:cxn modelId="{3C0081C6-4E5E-48E3-BB22-1AFA1029B83C}" type="presParOf" srcId="{5EECC379-DAA1-45A5-AAE0-60E534E511CA}" destId="{8B352627-61E0-483E-90BC-66F90C3D19FB}" srcOrd="1" destOrd="0" presId="urn:microsoft.com/office/officeart/2005/8/layout/hProcess11"/>
    <dgm:cxn modelId="{CCB5547F-113A-4A61-BAF3-88F1E66A7D55}" type="presParOf" srcId="{8B352627-61E0-483E-90BC-66F90C3D19FB}" destId="{3A30E241-6A99-4502-B59D-560BBED89287}" srcOrd="0" destOrd="0" presId="urn:microsoft.com/office/officeart/2005/8/layout/hProcess11"/>
    <dgm:cxn modelId="{E4D76433-3822-4D9B-986C-B1672354AD3E}" type="presParOf" srcId="{3A30E241-6A99-4502-B59D-560BBED89287}" destId="{23020431-FC39-45EE-A321-1C713ADF15C2}" srcOrd="0" destOrd="0" presId="urn:microsoft.com/office/officeart/2005/8/layout/hProcess11"/>
    <dgm:cxn modelId="{853E73E1-A281-4F87-83CE-8156ABACB15D}" type="presParOf" srcId="{3A30E241-6A99-4502-B59D-560BBED89287}" destId="{04085F02-5279-4117-B59D-813030899AB3}" srcOrd="1" destOrd="0" presId="urn:microsoft.com/office/officeart/2005/8/layout/hProcess11"/>
    <dgm:cxn modelId="{FA026C9E-430C-44D4-A49D-18C69D19BBF9}" type="presParOf" srcId="{3A30E241-6A99-4502-B59D-560BBED89287}" destId="{587DFDAC-1EB7-4F65-8C8A-79EF01A34296}" srcOrd="2" destOrd="0" presId="urn:microsoft.com/office/officeart/2005/8/layout/hProcess11"/>
    <dgm:cxn modelId="{53663F61-4789-4265-BE37-64E9B007DA6E}" type="presParOf" srcId="{8B352627-61E0-483E-90BC-66F90C3D19FB}" destId="{F31A439A-4595-4E7C-9EB0-0F045464FB47}" srcOrd="1" destOrd="0" presId="urn:microsoft.com/office/officeart/2005/8/layout/hProcess11"/>
    <dgm:cxn modelId="{12D8F480-A2DD-4281-943F-4092FE62E9BE}" type="presParOf" srcId="{8B352627-61E0-483E-90BC-66F90C3D19FB}" destId="{633275EA-7AE9-47A3-83F3-F12980213DE8}" srcOrd="2" destOrd="0" presId="urn:microsoft.com/office/officeart/2005/8/layout/hProcess11"/>
    <dgm:cxn modelId="{D0E4D7CC-2E28-4EA3-95E5-1CF00ABF0C91}" type="presParOf" srcId="{633275EA-7AE9-47A3-83F3-F12980213DE8}" destId="{29E45EA6-39CB-47AF-A7E5-33F038E4B728}" srcOrd="0" destOrd="0" presId="urn:microsoft.com/office/officeart/2005/8/layout/hProcess11"/>
    <dgm:cxn modelId="{4DDF448B-08C8-4056-AB34-D905E26C29C5}" type="presParOf" srcId="{633275EA-7AE9-47A3-83F3-F12980213DE8}" destId="{D93C4577-04C0-4669-8A33-180F4A597A6D}" srcOrd="1" destOrd="0" presId="urn:microsoft.com/office/officeart/2005/8/layout/hProcess11"/>
    <dgm:cxn modelId="{BD9DE83B-1614-49C4-AC3D-925187B843C4}" type="presParOf" srcId="{633275EA-7AE9-47A3-83F3-F12980213DE8}" destId="{F6DB88A8-7E0E-45B6-858F-88549DC1F24B}" srcOrd="2" destOrd="0" presId="urn:microsoft.com/office/officeart/2005/8/layout/hProcess11"/>
    <dgm:cxn modelId="{497BFF4D-7548-40E6-A667-7F96C9333BD0}" type="presParOf" srcId="{8B352627-61E0-483E-90BC-66F90C3D19FB}" destId="{641A0E17-518D-4B28-A454-AA1565E508FC}" srcOrd="3" destOrd="0" presId="urn:microsoft.com/office/officeart/2005/8/layout/hProcess11"/>
    <dgm:cxn modelId="{35A80CCB-C797-4875-AEC1-1154EF196ECE}" type="presParOf" srcId="{8B352627-61E0-483E-90BC-66F90C3D19FB}" destId="{A68D34B8-0AE3-436A-8586-501239836BBE}" srcOrd="4" destOrd="0" presId="urn:microsoft.com/office/officeart/2005/8/layout/hProcess11"/>
    <dgm:cxn modelId="{3616DE25-BEE4-4CE2-8CD6-1CAF300B310A}" type="presParOf" srcId="{A68D34B8-0AE3-436A-8586-501239836BBE}" destId="{FBDA5A77-7BB4-4C03-AAD8-82DF0F71BD2B}" srcOrd="0" destOrd="0" presId="urn:microsoft.com/office/officeart/2005/8/layout/hProcess11"/>
    <dgm:cxn modelId="{FA02E2B3-CAC6-4BE6-8A96-3B6F1B3756BB}" type="presParOf" srcId="{A68D34B8-0AE3-436A-8586-501239836BBE}" destId="{DF1BFA73-6B25-4C56-81CA-C161E754439B}" srcOrd="1" destOrd="0" presId="urn:microsoft.com/office/officeart/2005/8/layout/hProcess11"/>
    <dgm:cxn modelId="{1F2DAD19-7351-4A09-A7D2-714CA6A1432A}" type="presParOf" srcId="{A68D34B8-0AE3-436A-8586-501239836BBE}" destId="{85340FAE-FE1A-48B9-9E37-4AAF6E913E8C}" srcOrd="2" destOrd="0" presId="urn:microsoft.com/office/officeart/2005/8/layout/hProcess11"/>
    <dgm:cxn modelId="{E0A24BE1-1D5A-4B54-9E01-7170F0DEE223}" type="presParOf" srcId="{8B352627-61E0-483E-90BC-66F90C3D19FB}" destId="{59EA579D-36D5-4F06-858F-BFF239738B60}" srcOrd="5" destOrd="0" presId="urn:microsoft.com/office/officeart/2005/8/layout/hProcess11"/>
    <dgm:cxn modelId="{EA684CA1-44D5-49DC-9FC1-A66BDA2E8CE7}" type="presParOf" srcId="{8B352627-61E0-483E-90BC-66F90C3D19FB}" destId="{9B6B5A20-C2F7-4C1A-8D22-D2966CA7DB9D}" srcOrd="6" destOrd="0" presId="urn:microsoft.com/office/officeart/2005/8/layout/hProcess11"/>
    <dgm:cxn modelId="{297438FF-0BFC-4E57-8DBB-9900CABE289B}" type="presParOf" srcId="{9B6B5A20-C2F7-4C1A-8D22-D2966CA7DB9D}" destId="{89AE6AC5-B16E-4AEE-A5FA-7289F3850F12}" srcOrd="0" destOrd="0" presId="urn:microsoft.com/office/officeart/2005/8/layout/hProcess11"/>
    <dgm:cxn modelId="{C755006A-86B7-40C9-A8F4-969FECEA08FC}" type="presParOf" srcId="{9B6B5A20-C2F7-4C1A-8D22-D2966CA7DB9D}" destId="{1786DF9F-8C0E-475A-B0C3-6733950C05C6}" srcOrd="1" destOrd="0" presId="urn:microsoft.com/office/officeart/2005/8/layout/hProcess11"/>
    <dgm:cxn modelId="{493105E9-3E0F-4C3F-9C85-D962C2488EF8}" type="presParOf" srcId="{9B6B5A20-C2F7-4C1A-8D22-D2966CA7DB9D}" destId="{2905406B-2758-4113-83AC-7A1E2402F4C6}" srcOrd="2" destOrd="0" presId="urn:microsoft.com/office/officeart/2005/8/layout/hProcess1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CF9F2DC-9261-4DEB-B4B0-DBC5A55F8425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9F0A2F2B-D278-4388-B954-89D24F27A1F3}">
      <dgm:prSet/>
      <dgm:spPr>
        <a:solidFill>
          <a:schemeClr val="bg1">
            <a:lumMod val="85000"/>
            <a:alpha val="50000"/>
          </a:schemeClr>
        </a:solidFill>
      </dgm:spPr>
      <dgm:t>
        <a:bodyPr/>
        <a:lstStyle/>
        <a:p>
          <a:pPr rtl="0"/>
          <a:r>
            <a:rPr lang="pt-PT" sz="2200" b="1" dirty="0" err="1" smtClean="0"/>
            <a:t>Sample</a:t>
          </a:r>
          <a:endParaRPr lang="pt-PT" sz="2200" b="1" dirty="0"/>
        </a:p>
      </dgm:t>
    </dgm:pt>
    <dgm:pt modelId="{D8D6DA55-C3BC-4A56-A2CD-7295CEB2B9E3}" type="parTrans" cxnId="{335E6548-B1C6-4A49-BF66-F7F54EC7EAFF}">
      <dgm:prSet/>
      <dgm:spPr/>
      <dgm:t>
        <a:bodyPr/>
        <a:lstStyle/>
        <a:p>
          <a:endParaRPr lang="pt-PT"/>
        </a:p>
      </dgm:t>
    </dgm:pt>
    <dgm:pt modelId="{A09ACB45-EC51-4351-8008-CF41EE2C43C8}" type="sibTrans" cxnId="{335E6548-B1C6-4A49-BF66-F7F54EC7EAFF}">
      <dgm:prSet/>
      <dgm:spPr/>
      <dgm:t>
        <a:bodyPr/>
        <a:lstStyle/>
        <a:p>
          <a:endParaRPr lang="pt-PT"/>
        </a:p>
      </dgm:t>
    </dgm:pt>
    <dgm:pt modelId="{AC0E0F77-731B-48FB-9535-793A9F856760}">
      <dgm:prSet custT="1"/>
      <dgm:spPr>
        <a:solidFill>
          <a:schemeClr val="bg1">
            <a:lumMod val="85000"/>
            <a:alpha val="50000"/>
          </a:schemeClr>
        </a:solidFill>
      </dgm:spPr>
      <dgm:t>
        <a:bodyPr/>
        <a:lstStyle/>
        <a:p>
          <a:pPr rtl="0"/>
          <a:r>
            <a:rPr lang="en-US" sz="2000" dirty="0" smtClean="0"/>
            <a:t>144 papers that explicitly documented the use or potential use of the VRAT system in the assessment or the rehabilitation of persons with disabilities.</a:t>
          </a:r>
          <a:endParaRPr lang="pt-PT" sz="2000" dirty="0"/>
        </a:p>
      </dgm:t>
    </dgm:pt>
    <dgm:pt modelId="{E52BB65D-2B41-4A9B-9DCE-CF1F4F203FBE}" type="parTrans" cxnId="{41428DB9-15DF-44A7-8267-309379BEE6FD}">
      <dgm:prSet/>
      <dgm:spPr/>
      <dgm:t>
        <a:bodyPr/>
        <a:lstStyle/>
        <a:p>
          <a:endParaRPr lang="pt-PT"/>
        </a:p>
      </dgm:t>
    </dgm:pt>
    <dgm:pt modelId="{D6BAD19D-67D7-4FAC-A97D-771A072A0A5F}" type="sibTrans" cxnId="{41428DB9-15DF-44A7-8267-309379BEE6FD}">
      <dgm:prSet/>
      <dgm:spPr/>
      <dgm:t>
        <a:bodyPr/>
        <a:lstStyle/>
        <a:p>
          <a:endParaRPr lang="pt-PT"/>
        </a:p>
      </dgm:t>
    </dgm:pt>
    <dgm:pt modelId="{8A59A8A1-FD01-4DA3-98EB-F1D334C9CF58}">
      <dgm:prSet/>
      <dgm:spPr>
        <a:solidFill>
          <a:schemeClr val="bg1">
            <a:lumMod val="85000"/>
            <a:alpha val="50000"/>
          </a:schemeClr>
        </a:solidFill>
      </dgm:spPr>
      <dgm:t>
        <a:bodyPr/>
        <a:lstStyle/>
        <a:p>
          <a:pPr algn="l" rtl="0">
            <a:spcBef>
              <a:spcPct val="0"/>
            </a:spcBef>
          </a:pPr>
          <a:r>
            <a:rPr lang="pt-PT" b="1" dirty="0" err="1" smtClean="0"/>
            <a:t>Procedure</a:t>
          </a:r>
          <a:endParaRPr lang="pt-PT" b="1" dirty="0"/>
        </a:p>
      </dgm:t>
    </dgm:pt>
    <dgm:pt modelId="{798CD026-4BA0-4038-B3D9-B7B79910AF14}" type="parTrans" cxnId="{1C6796C9-4628-42A8-9A51-9918E78DEFF3}">
      <dgm:prSet/>
      <dgm:spPr/>
      <dgm:t>
        <a:bodyPr/>
        <a:lstStyle/>
        <a:p>
          <a:endParaRPr lang="pt-PT"/>
        </a:p>
      </dgm:t>
    </dgm:pt>
    <dgm:pt modelId="{17204A11-016C-4A85-906A-A89F9CA56D49}" type="sibTrans" cxnId="{1C6796C9-4628-42A8-9A51-9918E78DEFF3}">
      <dgm:prSet/>
      <dgm:spPr/>
      <dgm:t>
        <a:bodyPr/>
        <a:lstStyle/>
        <a:p>
          <a:endParaRPr lang="pt-PT"/>
        </a:p>
      </dgm:t>
    </dgm:pt>
    <dgm:pt modelId="{63752021-1AAA-4EEF-B23B-1672C5DEC59B}">
      <dgm:prSet/>
      <dgm:spPr>
        <a:solidFill>
          <a:schemeClr val="bg1">
            <a:lumMod val="85000"/>
            <a:alpha val="50000"/>
          </a:schemeClr>
        </a:solidFill>
      </dgm:spPr>
      <dgm:t>
        <a:bodyPr/>
        <a:lstStyle/>
        <a:p>
          <a:pPr algn="l" rtl="0">
            <a:spcBef>
              <a:spcPts val="600"/>
            </a:spcBef>
          </a:pPr>
          <a:r>
            <a:rPr lang="en-US" dirty="0" smtClean="0"/>
            <a:t>Contents were analyzed through a coding scheme.</a:t>
          </a:r>
          <a:endParaRPr lang="pt-PT" dirty="0"/>
        </a:p>
      </dgm:t>
    </dgm:pt>
    <dgm:pt modelId="{43A14CFA-1C34-470E-AB5B-2C10001A8C27}" type="parTrans" cxnId="{F87E99BD-16F6-47B1-9F31-D0D84D02A609}">
      <dgm:prSet/>
      <dgm:spPr/>
      <dgm:t>
        <a:bodyPr/>
        <a:lstStyle/>
        <a:p>
          <a:endParaRPr lang="pt-PT"/>
        </a:p>
      </dgm:t>
    </dgm:pt>
    <dgm:pt modelId="{8FD2C2CF-2C13-4C7E-B949-4869A3FB88F1}" type="sibTrans" cxnId="{F87E99BD-16F6-47B1-9F31-D0D84D02A609}">
      <dgm:prSet/>
      <dgm:spPr/>
      <dgm:t>
        <a:bodyPr/>
        <a:lstStyle/>
        <a:p>
          <a:endParaRPr lang="pt-PT"/>
        </a:p>
      </dgm:t>
    </dgm:pt>
    <dgm:pt modelId="{2533B358-94BA-4A50-9022-A426BEFE21C1}">
      <dgm:prSet/>
      <dgm:spPr>
        <a:solidFill>
          <a:schemeClr val="bg1">
            <a:lumMod val="85000"/>
            <a:alpha val="50000"/>
          </a:schemeClr>
        </a:solidFill>
      </dgm:spPr>
      <dgm:t>
        <a:bodyPr/>
        <a:lstStyle/>
        <a:p>
          <a:pPr algn="l" rtl="0">
            <a:spcBef>
              <a:spcPts val="600"/>
            </a:spcBef>
          </a:pPr>
          <a:r>
            <a:rPr lang="en-US" dirty="0" smtClean="0"/>
            <a:t>Each paper was independently coded by three of the authors. </a:t>
          </a:r>
          <a:endParaRPr lang="pt-PT" dirty="0"/>
        </a:p>
      </dgm:t>
    </dgm:pt>
    <dgm:pt modelId="{D204BB84-BF04-4F84-93B2-FBBF6D27443F}" type="parTrans" cxnId="{F10CE39A-E178-4F37-8D84-4A158D7AA7A0}">
      <dgm:prSet/>
      <dgm:spPr/>
      <dgm:t>
        <a:bodyPr/>
        <a:lstStyle/>
        <a:p>
          <a:endParaRPr lang="pt-PT"/>
        </a:p>
      </dgm:t>
    </dgm:pt>
    <dgm:pt modelId="{BF8CE343-4F21-459B-976B-8A3979E6F601}" type="sibTrans" cxnId="{F10CE39A-E178-4F37-8D84-4A158D7AA7A0}">
      <dgm:prSet/>
      <dgm:spPr/>
      <dgm:t>
        <a:bodyPr/>
        <a:lstStyle/>
        <a:p>
          <a:endParaRPr lang="pt-PT"/>
        </a:p>
      </dgm:t>
    </dgm:pt>
    <dgm:pt modelId="{A27944D5-5769-4A5D-97FC-5304396DF537}">
      <dgm:prSet/>
      <dgm:spPr>
        <a:solidFill>
          <a:schemeClr val="bg1">
            <a:lumMod val="85000"/>
            <a:alpha val="50000"/>
          </a:schemeClr>
        </a:solidFill>
      </dgm:spPr>
      <dgm:t>
        <a:bodyPr/>
        <a:lstStyle/>
        <a:p>
          <a:pPr algn="l" rtl="0">
            <a:spcBef>
              <a:spcPts val="600"/>
            </a:spcBef>
          </a:pPr>
          <a:r>
            <a:rPr lang="en-US" dirty="0" smtClean="0"/>
            <a:t>Codes were compared and agreements were generally above the 90% level in each coding category.</a:t>
          </a:r>
          <a:endParaRPr lang="pt-PT" dirty="0"/>
        </a:p>
      </dgm:t>
    </dgm:pt>
    <dgm:pt modelId="{53AEAFAD-3403-42B1-BD02-0E7A6EE9FDF6}" type="parTrans" cxnId="{BFFC9EE3-B5AD-4D16-8468-2F064FE7912E}">
      <dgm:prSet/>
      <dgm:spPr/>
      <dgm:t>
        <a:bodyPr/>
        <a:lstStyle/>
        <a:p>
          <a:endParaRPr lang="pt-PT"/>
        </a:p>
      </dgm:t>
    </dgm:pt>
    <dgm:pt modelId="{E878A6BE-60CB-42BB-81D9-FAFE8B402772}" type="sibTrans" cxnId="{BFFC9EE3-B5AD-4D16-8468-2F064FE7912E}">
      <dgm:prSet/>
      <dgm:spPr/>
      <dgm:t>
        <a:bodyPr/>
        <a:lstStyle/>
        <a:p>
          <a:endParaRPr lang="pt-PT"/>
        </a:p>
      </dgm:t>
    </dgm:pt>
    <dgm:pt modelId="{101E86D5-97C0-435F-8774-5761AE6CB058}">
      <dgm:prSet/>
      <dgm:spPr>
        <a:solidFill>
          <a:schemeClr val="bg1">
            <a:lumMod val="85000"/>
            <a:alpha val="50000"/>
          </a:schemeClr>
        </a:solidFill>
      </dgm:spPr>
      <dgm:t>
        <a:bodyPr/>
        <a:lstStyle/>
        <a:p>
          <a:pPr algn="l" rtl="0">
            <a:spcBef>
              <a:spcPts val="600"/>
            </a:spcBef>
          </a:pPr>
          <a:r>
            <a:rPr lang="en-US" dirty="0" smtClean="0"/>
            <a:t>Disagreements were discussed until divergences ceased.</a:t>
          </a:r>
          <a:endParaRPr lang="pt-PT" dirty="0"/>
        </a:p>
      </dgm:t>
    </dgm:pt>
    <dgm:pt modelId="{1302F413-9354-4671-967B-D651D3E36B5B}" type="parTrans" cxnId="{9DF37C91-1E0F-4A82-B577-E17B9D86F3AE}">
      <dgm:prSet/>
      <dgm:spPr/>
      <dgm:t>
        <a:bodyPr/>
        <a:lstStyle/>
        <a:p>
          <a:endParaRPr lang="pt-PT"/>
        </a:p>
      </dgm:t>
    </dgm:pt>
    <dgm:pt modelId="{A9F5FB59-6373-4A42-927C-94C08DAF9D77}" type="sibTrans" cxnId="{9DF37C91-1E0F-4A82-B577-E17B9D86F3AE}">
      <dgm:prSet/>
      <dgm:spPr/>
      <dgm:t>
        <a:bodyPr/>
        <a:lstStyle/>
        <a:p>
          <a:endParaRPr lang="pt-PT"/>
        </a:p>
      </dgm:t>
    </dgm:pt>
    <dgm:pt modelId="{DE3D0D71-9BC7-45FA-BCD6-C014863FACA2}" type="pres">
      <dgm:prSet presAssocID="{ACF9F2DC-9261-4DEB-B4B0-DBC5A55F8425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CF5FA08D-E55D-45DB-B41A-C39348EDE4B3}" type="pres">
      <dgm:prSet presAssocID="{9F0A2F2B-D278-4388-B954-89D24F27A1F3}" presName="circ1" presStyleLbl="vennNode1" presStyleIdx="0" presStyleCnt="2" custLinFactNeighborX="-7123" custLinFactNeighborY="678"/>
      <dgm:spPr/>
      <dgm:t>
        <a:bodyPr/>
        <a:lstStyle/>
        <a:p>
          <a:endParaRPr lang="pt-PT"/>
        </a:p>
      </dgm:t>
    </dgm:pt>
    <dgm:pt modelId="{8287A8BE-E3B5-4E60-A072-725540D888C5}" type="pres">
      <dgm:prSet presAssocID="{9F0A2F2B-D278-4388-B954-89D24F27A1F3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316DE41F-DC8F-43F5-881A-972499887752}" type="pres">
      <dgm:prSet presAssocID="{8A59A8A1-FD01-4DA3-98EB-F1D334C9CF58}" presName="circ2" presStyleLbl="vennNode1" presStyleIdx="1" presStyleCnt="2" custScaleX="112976"/>
      <dgm:spPr/>
      <dgm:t>
        <a:bodyPr/>
        <a:lstStyle/>
        <a:p>
          <a:endParaRPr lang="pt-PT"/>
        </a:p>
      </dgm:t>
    </dgm:pt>
    <dgm:pt modelId="{968BE8A8-9009-462B-8FD9-BEEB3C8A3035}" type="pres">
      <dgm:prSet presAssocID="{8A59A8A1-FD01-4DA3-98EB-F1D334C9CF5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F87E99BD-16F6-47B1-9F31-D0D84D02A609}" srcId="{8A59A8A1-FD01-4DA3-98EB-F1D334C9CF58}" destId="{63752021-1AAA-4EEF-B23B-1672C5DEC59B}" srcOrd="0" destOrd="0" parTransId="{43A14CFA-1C34-470E-AB5B-2C10001A8C27}" sibTransId="{8FD2C2CF-2C13-4C7E-B949-4869A3FB88F1}"/>
    <dgm:cxn modelId="{58DFE482-A591-41DE-8960-78552037355C}" type="presOf" srcId="{AC0E0F77-731B-48FB-9535-793A9F856760}" destId="{CF5FA08D-E55D-45DB-B41A-C39348EDE4B3}" srcOrd="0" destOrd="1" presId="urn:microsoft.com/office/officeart/2005/8/layout/venn1"/>
    <dgm:cxn modelId="{94744025-E374-410E-9ADD-75A2392FFB8F}" type="presOf" srcId="{8A59A8A1-FD01-4DA3-98EB-F1D334C9CF58}" destId="{968BE8A8-9009-462B-8FD9-BEEB3C8A3035}" srcOrd="1" destOrd="0" presId="urn:microsoft.com/office/officeart/2005/8/layout/venn1"/>
    <dgm:cxn modelId="{F967A636-0C2B-4D9A-9991-0C82003DEE3A}" type="presOf" srcId="{A27944D5-5769-4A5D-97FC-5304396DF537}" destId="{316DE41F-DC8F-43F5-881A-972499887752}" srcOrd="0" destOrd="3" presId="urn:microsoft.com/office/officeart/2005/8/layout/venn1"/>
    <dgm:cxn modelId="{BFFC9EE3-B5AD-4D16-8468-2F064FE7912E}" srcId="{8A59A8A1-FD01-4DA3-98EB-F1D334C9CF58}" destId="{A27944D5-5769-4A5D-97FC-5304396DF537}" srcOrd="2" destOrd="0" parTransId="{53AEAFAD-3403-42B1-BD02-0E7A6EE9FDF6}" sibTransId="{E878A6BE-60CB-42BB-81D9-FAFE8B402772}"/>
    <dgm:cxn modelId="{41428DB9-15DF-44A7-8267-309379BEE6FD}" srcId="{9F0A2F2B-D278-4388-B954-89D24F27A1F3}" destId="{AC0E0F77-731B-48FB-9535-793A9F856760}" srcOrd="0" destOrd="0" parTransId="{E52BB65D-2B41-4A9B-9DCE-CF1F4F203FBE}" sibTransId="{D6BAD19D-67D7-4FAC-A97D-771A072A0A5F}"/>
    <dgm:cxn modelId="{B3574A31-437C-43C0-A528-F31E600F6F42}" type="presOf" srcId="{9F0A2F2B-D278-4388-B954-89D24F27A1F3}" destId="{CF5FA08D-E55D-45DB-B41A-C39348EDE4B3}" srcOrd="0" destOrd="0" presId="urn:microsoft.com/office/officeart/2005/8/layout/venn1"/>
    <dgm:cxn modelId="{F10CE39A-E178-4F37-8D84-4A158D7AA7A0}" srcId="{8A59A8A1-FD01-4DA3-98EB-F1D334C9CF58}" destId="{2533B358-94BA-4A50-9022-A426BEFE21C1}" srcOrd="1" destOrd="0" parTransId="{D204BB84-BF04-4F84-93B2-FBBF6D27443F}" sibTransId="{BF8CE343-4F21-459B-976B-8A3979E6F601}"/>
    <dgm:cxn modelId="{4D3728E1-D314-4065-8492-1FAFD5F8E6F3}" type="presOf" srcId="{63752021-1AAA-4EEF-B23B-1672C5DEC59B}" destId="{316DE41F-DC8F-43F5-881A-972499887752}" srcOrd="0" destOrd="1" presId="urn:microsoft.com/office/officeart/2005/8/layout/venn1"/>
    <dgm:cxn modelId="{9173FD45-618A-46ED-B294-0CD4BBBD487C}" type="presOf" srcId="{A27944D5-5769-4A5D-97FC-5304396DF537}" destId="{968BE8A8-9009-462B-8FD9-BEEB3C8A3035}" srcOrd="1" destOrd="3" presId="urn:microsoft.com/office/officeart/2005/8/layout/venn1"/>
    <dgm:cxn modelId="{0B4090F8-901C-4EAF-BD1E-2AF7F8C2A269}" type="presOf" srcId="{AC0E0F77-731B-48FB-9535-793A9F856760}" destId="{8287A8BE-E3B5-4E60-A072-725540D888C5}" srcOrd="1" destOrd="1" presId="urn:microsoft.com/office/officeart/2005/8/layout/venn1"/>
    <dgm:cxn modelId="{335E6548-B1C6-4A49-BF66-F7F54EC7EAFF}" srcId="{ACF9F2DC-9261-4DEB-B4B0-DBC5A55F8425}" destId="{9F0A2F2B-D278-4388-B954-89D24F27A1F3}" srcOrd="0" destOrd="0" parTransId="{D8D6DA55-C3BC-4A56-A2CD-7295CEB2B9E3}" sibTransId="{A09ACB45-EC51-4351-8008-CF41EE2C43C8}"/>
    <dgm:cxn modelId="{1C6796C9-4628-42A8-9A51-9918E78DEFF3}" srcId="{ACF9F2DC-9261-4DEB-B4B0-DBC5A55F8425}" destId="{8A59A8A1-FD01-4DA3-98EB-F1D334C9CF58}" srcOrd="1" destOrd="0" parTransId="{798CD026-4BA0-4038-B3D9-B7B79910AF14}" sibTransId="{17204A11-016C-4A85-906A-A89F9CA56D49}"/>
    <dgm:cxn modelId="{A167C8C7-B216-49E1-A748-7A63346619A5}" type="presOf" srcId="{63752021-1AAA-4EEF-B23B-1672C5DEC59B}" destId="{968BE8A8-9009-462B-8FD9-BEEB3C8A3035}" srcOrd="1" destOrd="1" presId="urn:microsoft.com/office/officeart/2005/8/layout/venn1"/>
    <dgm:cxn modelId="{7A9EDE6A-1873-4188-B48E-71326179D5AD}" type="presOf" srcId="{9F0A2F2B-D278-4388-B954-89D24F27A1F3}" destId="{8287A8BE-E3B5-4E60-A072-725540D888C5}" srcOrd="1" destOrd="0" presId="urn:microsoft.com/office/officeart/2005/8/layout/venn1"/>
    <dgm:cxn modelId="{9DF37C91-1E0F-4A82-B577-E17B9D86F3AE}" srcId="{8A59A8A1-FD01-4DA3-98EB-F1D334C9CF58}" destId="{101E86D5-97C0-435F-8774-5761AE6CB058}" srcOrd="3" destOrd="0" parTransId="{1302F413-9354-4671-967B-D651D3E36B5B}" sibTransId="{A9F5FB59-6373-4A42-927C-94C08DAF9D77}"/>
    <dgm:cxn modelId="{7D827419-16F2-42B2-8E1F-32E4E90BEF7E}" type="presOf" srcId="{101E86D5-97C0-435F-8774-5761AE6CB058}" destId="{316DE41F-DC8F-43F5-881A-972499887752}" srcOrd="0" destOrd="4" presId="urn:microsoft.com/office/officeart/2005/8/layout/venn1"/>
    <dgm:cxn modelId="{58502538-3A18-485D-A233-238AE3E82AAD}" type="presOf" srcId="{2533B358-94BA-4A50-9022-A426BEFE21C1}" destId="{316DE41F-DC8F-43F5-881A-972499887752}" srcOrd="0" destOrd="2" presId="urn:microsoft.com/office/officeart/2005/8/layout/venn1"/>
    <dgm:cxn modelId="{1E9010F8-5CAD-430F-9B78-8ABBA9F856DC}" type="presOf" srcId="{2533B358-94BA-4A50-9022-A426BEFE21C1}" destId="{968BE8A8-9009-462B-8FD9-BEEB3C8A3035}" srcOrd="1" destOrd="2" presId="urn:microsoft.com/office/officeart/2005/8/layout/venn1"/>
    <dgm:cxn modelId="{BA9289C4-C89A-41EA-BA71-D784E8073D3F}" type="presOf" srcId="{8A59A8A1-FD01-4DA3-98EB-F1D334C9CF58}" destId="{316DE41F-DC8F-43F5-881A-972499887752}" srcOrd="0" destOrd="0" presId="urn:microsoft.com/office/officeart/2005/8/layout/venn1"/>
    <dgm:cxn modelId="{EC52EA9A-44F6-408B-A7C2-08934A165F7F}" type="presOf" srcId="{ACF9F2DC-9261-4DEB-B4B0-DBC5A55F8425}" destId="{DE3D0D71-9BC7-45FA-BCD6-C014863FACA2}" srcOrd="0" destOrd="0" presId="urn:microsoft.com/office/officeart/2005/8/layout/venn1"/>
    <dgm:cxn modelId="{5D92E9EB-A03C-4B1B-AB4E-F88190FDCEF5}" type="presOf" srcId="{101E86D5-97C0-435F-8774-5761AE6CB058}" destId="{968BE8A8-9009-462B-8FD9-BEEB3C8A3035}" srcOrd="1" destOrd="4" presId="urn:microsoft.com/office/officeart/2005/8/layout/venn1"/>
    <dgm:cxn modelId="{1791E145-9E4A-4BF3-80E5-9FB34D4D0FEB}" type="presParOf" srcId="{DE3D0D71-9BC7-45FA-BCD6-C014863FACA2}" destId="{CF5FA08D-E55D-45DB-B41A-C39348EDE4B3}" srcOrd="0" destOrd="0" presId="urn:microsoft.com/office/officeart/2005/8/layout/venn1"/>
    <dgm:cxn modelId="{0362D139-45B2-4F0F-BE80-35AA7F4D9023}" type="presParOf" srcId="{DE3D0D71-9BC7-45FA-BCD6-C014863FACA2}" destId="{8287A8BE-E3B5-4E60-A072-725540D888C5}" srcOrd="1" destOrd="0" presId="urn:microsoft.com/office/officeart/2005/8/layout/venn1"/>
    <dgm:cxn modelId="{18BA247C-3EFB-492E-8819-A94B8A878CDD}" type="presParOf" srcId="{DE3D0D71-9BC7-45FA-BCD6-C014863FACA2}" destId="{316DE41F-DC8F-43F5-881A-972499887752}" srcOrd="2" destOrd="0" presId="urn:microsoft.com/office/officeart/2005/8/layout/venn1"/>
    <dgm:cxn modelId="{DFD15E3D-89B1-4511-8C47-A5B6E3E1C32D}" type="presParOf" srcId="{DE3D0D71-9BC7-45FA-BCD6-C014863FACA2}" destId="{968BE8A8-9009-462B-8FD9-BEEB3C8A3035}" srcOrd="3" destOrd="0" presId="urn:microsoft.com/office/officeart/2005/8/layout/venn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CD3F1A-F698-4CA4-B913-1868374DE818}" type="datetimeFigureOut">
              <a:rPr lang="pt-PT" smtClean="0"/>
              <a:pPr/>
              <a:t>09-09-2008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9223375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84613" y="9223375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CDA997-924D-4847-B9F5-AE83C08E5D20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EA72838-9109-468F-AF39-C9D933E7D518}" type="datetimeFigureOut">
              <a:rPr lang="pt-PT"/>
              <a:pPr>
                <a:defRPr/>
              </a:pPr>
              <a:t>09-09-2008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001713" y="728663"/>
            <a:ext cx="4854575" cy="3641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PT" noProof="0" smtClean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612601"/>
            <a:ext cx="5486400" cy="4369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noProof="0" smtClean="0"/>
              <a:t>Clique para editar os estilos</a:t>
            </a:r>
          </a:p>
          <a:p>
            <a:pPr lvl="1"/>
            <a:r>
              <a:rPr lang="pt-PT" noProof="0" smtClean="0"/>
              <a:t>Segundo nível</a:t>
            </a:r>
          </a:p>
          <a:p>
            <a:pPr lvl="2"/>
            <a:r>
              <a:rPr lang="pt-PT" noProof="0" smtClean="0"/>
              <a:t>Terceiro nível</a:t>
            </a:r>
          </a:p>
          <a:p>
            <a:pPr lvl="3"/>
            <a:r>
              <a:rPr lang="pt-PT" noProof="0" smtClean="0"/>
              <a:t>Quarto nível</a:t>
            </a:r>
          </a:p>
          <a:p>
            <a:pPr lvl="4"/>
            <a:r>
              <a:rPr lang="pt-PT" noProof="0" smtClean="0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223516"/>
            <a:ext cx="2971800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9223516"/>
            <a:ext cx="2971800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B612F69-8DEB-4D5C-A705-8D22DC5EBCF9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886D7-5446-42A8-B249-600D13D6C4D6}" type="datetimeFigureOut">
              <a:rPr lang="pt-PT"/>
              <a:pPr>
                <a:defRPr/>
              </a:pPr>
              <a:t>09-09-2008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1E4CE-E140-49D0-8F56-406EC039569B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07668-0002-4C51-BC8F-019E613873B5}" type="datetimeFigureOut">
              <a:rPr lang="pt-PT"/>
              <a:pPr>
                <a:defRPr/>
              </a:pPr>
              <a:t>09-09-2008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28E61-D646-4DA4-A1A5-1A4DFB7BF1F7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976A4-B0D9-4ACC-AAA4-9F6AB348617B}" type="datetimeFigureOut">
              <a:rPr lang="pt-PT"/>
              <a:pPr>
                <a:defRPr/>
              </a:pPr>
              <a:t>09-09-2008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FFC23-8AE1-423D-95A9-1D2AF86783D5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F08A2-B04B-40B6-9FCD-C3DB228FBD6F}" type="datetimeFigureOut">
              <a:rPr lang="pt-PT"/>
              <a:pPr>
                <a:defRPr/>
              </a:pPr>
              <a:t>09-09-2008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EAC8E-9151-432B-B295-0EE596A7AEEF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3AE09-1CBD-4A17-BA20-AB629C727C9A}" type="datetimeFigureOut">
              <a:rPr lang="pt-PT"/>
              <a:pPr>
                <a:defRPr/>
              </a:pPr>
              <a:t>09-09-2008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A953C-F0DA-4853-BF23-61A16AA5E3AF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7B267-9772-4E36-A854-20CD076117B5}" type="datetimeFigureOut">
              <a:rPr lang="pt-PT"/>
              <a:pPr>
                <a:defRPr/>
              </a:pPr>
              <a:t>09-09-2008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D7757-4C7F-4CA2-BCEA-6734DFDD9A38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45221-6CF2-4BCC-9096-532A7FEC4F97}" type="datetimeFigureOut">
              <a:rPr lang="pt-PT"/>
              <a:pPr>
                <a:defRPr/>
              </a:pPr>
              <a:t>09-09-2008</a:t>
            </a:fld>
            <a:endParaRPr lang="pt-PT"/>
          </a:p>
        </p:txBody>
      </p:sp>
      <p:sp>
        <p:nvSpPr>
          <p:cNvPr id="8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78690-3A80-4FCE-867E-2C26DBBB0439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99070-518B-4531-99EB-70802D6F6FEC}" type="datetimeFigureOut">
              <a:rPr lang="pt-PT"/>
              <a:pPr>
                <a:defRPr/>
              </a:pPr>
              <a:t>09-09-2008</a:t>
            </a:fld>
            <a:endParaRPr lang="pt-PT"/>
          </a:p>
        </p:txBody>
      </p:sp>
      <p:sp>
        <p:nvSpPr>
          <p:cNvPr id="4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658FF-9CDF-41C2-BED3-1B6855136C1C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C5C10-A61C-49FC-92B7-3E949A71FC44}" type="datetimeFigureOut">
              <a:rPr lang="pt-PT"/>
              <a:pPr>
                <a:defRPr/>
              </a:pPr>
              <a:t>09-09-2008</a:t>
            </a:fld>
            <a:endParaRPr lang="pt-PT"/>
          </a:p>
        </p:txBody>
      </p:sp>
      <p:sp>
        <p:nvSpPr>
          <p:cNvPr id="3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6CC64-186C-45F5-89C8-3EFE40E4BAC2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0363B-8673-4BE9-B83E-CCE9A1005C08}" type="datetimeFigureOut">
              <a:rPr lang="pt-PT"/>
              <a:pPr>
                <a:defRPr/>
              </a:pPr>
              <a:t>09-09-2008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9A92B-A353-4BD7-AF90-DD1A89E73766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CF1C4-573E-45C5-A8C4-B383DD0A82D3}" type="datetimeFigureOut">
              <a:rPr lang="pt-PT"/>
              <a:pPr>
                <a:defRPr/>
              </a:pPr>
              <a:t>09-09-2008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F26EB-FBDE-4026-AC11-D761794B9A34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Marcador de Posição do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 estilo</a:t>
            </a:r>
          </a:p>
        </p:txBody>
      </p:sp>
      <p:sp>
        <p:nvSpPr>
          <p:cNvPr id="4099" name="Marcador de Posição do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3E6CE47-4007-4F1C-9386-5A2452642EA9}" type="datetimeFigureOut">
              <a:rPr lang="pt-PT"/>
              <a:pPr>
                <a:defRPr/>
              </a:pPr>
              <a:t>09-09-2008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E552510-0842-4897-BE99-925752F8F55C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ângulo 4"/>
          <p:cNvSpPr/>
          <p:nvPr/>
        </p:nvSpPr>
        <p:spPr>
          <a:xfrm>
            <a:off x="0" y="4000504"/>
            <a:ext cx="9144000" cy="1714512"/>
          </a:xfrm>
          <a:prstGeom prst="rect">
            <a:avLst/>
          </a:prstGeom>
          <a:solidFill>
            <a:srgbClr val="4F4F4F">
              <a:alpha val="4392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14348" y="928670"/>
            <a:ext cx="7772400" cy="19288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PT" sz="4000" b="1" dirty="0" smtClean="0"/>
              <a:t>Virtual </a:t>
            </a:r>
            <a:r>
              <a:rPr lang="pt-PT" sz="4000" b="1" dirty="0" err="1" smtClean="0"/>
              <a:t>Reality</a:t>
            </a:r>
            <a:r>
              <a:rPr lang="pt-PT" sz="4000" b="1" dirty="0" smtClean="0"/>
              <a:t> </a:t>
            </a:r>
            <a:br>
              <a:rPr lang="pt-PT" sz="4000" b="1" dirty="0" smtClean="0"/>
            </a:br>
            <a:r>
              <a:rPr lang="pt-PT" sz="4000" b="1" dirty="0" err="1" smtClean="0"/>
              <a:t>and</a:t>
            </a:r>
            <a:r>
              <a:rPr lang="pt-PT" sz="4000" b="1" dirty="0" smtClean="0"/>
              <a:t> </a:t>
            </a:r>
            <a:r>
              <a:rPr lang="pt-PT" sz="4000" b="1" dirty="0" err="1" smtClean="0"/>
              <a:t>Associated</a:t>
            </a:r>
            <a:r>
              <a:rPr lang="pt-PT" sz="4000" b="1" dirty="0" smtClean="0"/>
              <a:t> Technologies </a:t>
            </a:r>
            <a:r>
              <a:rPr lang="pt-PT" sz="4000" b="1" dirty="0" err="1" smtClean="0"/>
              <a:t>in</a:t>
            </a:r>
            <a:r>
              <a:rPr lang="pt-PT" sz="4000" b="1" dirty="0" smtClean="0"/>
              <a:t> </a:t>
            </a:r>
            <a:br>
              <a:rPr lang="pt-PT" sz="4000" b="1" dirty="0" smtClean="0"/>
            </a:br>
            <a:r>
              <a:rPr lang="pt-PT" sz="4000" b="1" dirty="0" err="1" smtClean="0"/>
              <a:t>Disability</a:t>
            </a:r>
            <a:r>
              <a:rPr lang="pt-PT" sz="4000" b="1" dirty="0" smtClean="0"/>
              <a:t> </a:t>
            </a:r>
            <a:r>
              <a:rPr lang="pt-PT" sz="4000" b="1" dirty="0" err="1" smtClean="0"/>
              <a:t>Research</a:t>
            </a:r>
            <a:r>
              <a:rPr lang="pt-PT" sz="4000" b="1" dirty="0" smtClean="0"/>
              <a:t> </a:t>
            </a:r>
            <a:r>
              <a:rPr lang="pt-PT" sz="4000" b="1" dirty="0" err="1" smtClean="0"/>
              <a:t>and</a:t>
            </a:r>
            <a:r>
              <a:rPr lang="pt-PT" sz="4000" b="1" dirty="0" smtClean="0"/>
              <a:t> </a:t>
            </a:r>
            <a:r>
              <a:rPr lang="pt-PT" sz="4000" b="1" dirty="0" err="1" smtClean="0"/>
              <a:t>Intervention</a:t>
            </a:r>
            <a:endParaRPr lang="pt-PT" sz="40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4357694"/>
            <a:ext cx="6400800" cy="139541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PT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 L Santos, M Maia, A Tavares, M Santos &amp; M </a:t>
            </a:r>
            <a:r>
              <a:rPr lang="pt-PT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Sanches-Ferreira</a:t>
            </a:r>
            <a:endParaRPr lang="pt-PT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6" name="Imagem 5" descr="img_disabilit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0826" y="3286124"/>
            <a:ext cx="2255368" cy="2227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pt-PT" sz="32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Percentages</a:t>
            </a:r>
            <a:r>
              <a:rPr lang="pt-PT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PT" sz="32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pt-PT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PT" sz="32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sampled</a:t>
            </a:r>
            <a:r>
              <a:rPr lang="pt-PT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PT" sz="32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documents</a:t>
            </a:r>
            <a:r>
              <a:rPr lang="pt-PT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pt-PT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PT" sz="32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</a:t>
            </a:r>
            <a:r>
              <a:rPr lang="pt-PT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PT" sz="32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each</a:t>
            </a:r>
            <a:r>
              <a:rPr lang="pt-PT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PT" sz="32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pt-PT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PT" sz="32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pt-PT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PT" sz="32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examined</a:t>
            </a:r>
            <a:r>
              <a:rPr lang="pt-PT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PT" sz="32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years</a:t>
            </a:r>
            <a:endParaRPr lang="pt-PT" sz="3200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785786" y="1714488"/>
          <a:ext cx="7500991" cy="4573462"/>
        </p:xfrm>
        <a:graphic>
          <a:graphicData uri="http://schemas.openxmlformats.org/drawingml/2006/table">
            <a:tbl>
              <a:tblPr/>
              <a:tblGrid>
                <a:gridCol w="1144350"/>
                <a:gridCol w="2121448"/>
                <a:gridCol w="2113745"/>
                <a:gridCol w="2121448"/>
              </a:tblGrid>
              <a:tr h="53578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GB" sz="1800" b="1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 b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TOTAL NUMBER</a:t>
                      </a:r>
                      <a:endParaRPr lang="pt-PT" sz="32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 b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SAMPLED NUMBER</a:t>
                      </a:r>
                      <a:endParaRPr lang="pt-PT" sz="32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PERCENTAGE</a:t>
                      </a:r>
                      <a:endParaRPr lang="pt-PT" sz="3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78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1996</a:t>
                      </a:r>
                      <a:endParaRPr lang="pt-PT" sz="3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30</a:t>
                      </a:r>
                      <a:endParaRPr lang="pt-PT" sz="3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16</a:t>
                      </a:r>
                      <a:endParaRPr lang="pt-PT" sz="3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53.33 %</a:t>
                      </a:r>
                      <a:endParaRPr lang="pt-PT" sz="3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3578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1998</a:t>
                      </a:r>
                      <a:endParaRPr lang="pt-PT" sz="3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31</a:t>
                      </a:r>
                      <a:endParaRPr lang="pt-PT" sz="3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16</a:t>
                      </a:r>
                      <a:endParaRPr lang="pt-PT" sz="3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51.61 %</a:t>
                      </a:r>
                      <a:endParaRPr lang="pt-PT" sz="3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578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2000</a:t>
                      </a:r>
                      <a:endParaRPr lang="pt-PT" sz="3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42</a:t>
                      </a:r>
                      <a:endParaRPr lang="pt-PT" sz="3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31</a:t>
                      </a:r>
                      <a:endParaRPr lang="pt-PT" sz="3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73.81 %</a:t>
                      </a:r>
                      <a:endParaRPr lang="pt-PT" sz="3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578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2002</a:t>
                      </a:r>
                      <a:endParaRPr lang="pt-PT" sz="3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34</a:t>
                      </a:r>
                      <a:endParaRPr lang="pt-PT" sz="3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24</a:t>
                      </a:r>
                      <a:endParaRPr lang="pt-PT" sz="3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70.59 %</a:t>
                      </a:r>
                      <a:endParaRPr lang="pt-PT" sz="3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578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2004</a:t>
                      </a:r>
                      <a:endParaRPr lang="pt-PT" sz="3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43</a:t>
                      </a:r>
                      <a:endParaRPr lang="pt-PT" sz="3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27</a:t>
                      </a:r>
                      <a:endParaRPr lang="pt-PT" sz="3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62.79 %</a:t>
                      </a:r>
                      <a:endParaRPr lang="pt-PT" sz="3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578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2006</a:t>
                      </a:r>
                      <a:endParaRPr lang="pt-PT" sz="3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40 </a:t>
                      </a:r>
                      <a:endParaRPr lang="pt-PT" sz="3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30</a:t>
                      </a:r>
                      <a:endParaRPr lang="pt-PT" sz="3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75.00%</a:t>
                      </a:r>
                      <a:endParaRPr lang="pt-PT" sz="3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78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 b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TOTAL</a:t>
                      </a:r>
                      <a:endParaRPr lang="pt-PT" sz="32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 b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220</a:t>
                      </a:r>
                      <a:endParaRPr lang="pt-PT" sz="32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 b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144</a:t>
                      </a:r>
                      <a:endParaRPr lang="pt-PT" sz="32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65.54 %</a:t>
                      </a:r>
                      <a:endParaRPr lang="pt-PT" sz="3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22"/>
          </a:xfr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Proportion of studies representing </a:t>
            </a:r>
            <a:br>
              <a:rPr 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medical or the </a:t>
            </a:r>
            <a:r>
              <a:rPr lang="en-US" sz="32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biopsychosocial</a:t>
            </a:r>
            <a:r>
              <a:rPr 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view</a:t>
            </a:r>
            <a:endParaRPr lang="pt-PT" sz="3200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PT">
              <a:latin typeface="Calibri" pitchFamily="34" charset="0"/>
            </a:endParaRPr>
          </a:p>
        </p:txBody>
      </p:sp>
      <p:graphicFrame>
        <p:nvGraphicFramePr>
          <p:cNvPr id="1026" name="Object 1"/>
          <p:cNvGraphicFramePr>
            <a:graphicFrameLocks noChangeAspect="1"/>
          </p:cNvGraphicFramePr>
          <p:nvPr/>
        </p:nvGraphicFramePr>
        <p:xfrm>
          <a:off x="285750" y="1714500"/>
          <a:ext cx="8715375" cy="4721225"/>
        </p:xfrm>
        <a:graphic>
          <a:graphicData uri="http://schemas.openxmlformats.org/presentationml/2006/ole">
            <p:oleObj spid="_x0000_s1026" name="Gráfico" r:id="rId3" imgW="4600651" imgH="2714549" progId="MSGraph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 of studies addressing </a:t>
            </a:r>
            <a:br>
              <a:rPr 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Activity, Body Functions, and Participation</a:t>
            </a:r>
            <a:endParaRPr lang="pt-PT" sz="36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PT">
              <a:latin typeface="Calibri" pitchFamily="34" charset="0"/>
            </a:endParaRPr>
          </a:p>
        </p:txBody>
      </p:sp>
      <p:graphicFrame>
        <p:nvGraphicFramePr>
          <p:cNvPr id="2050" name="Object 1"/>
          <p:cNvGraphicFramePr>
            <a:graphicFrameLocks noChangeAspect="1"/>
          </p:cNvGraphicFramePr>
          <p:nvPr/>
        </p:nvGraphicFramePr>
        <p:xfrm>
          <a:off x="357188" y="1643063"/>
          <a:ext cx="8143875" cy="5000625"/>
        </p:xfrm>
        <a:graphic>
          <a:graphicData uri="http://schemas.openxmlformats.org/presentationml/2006/ole">
            <p:oleObj spid="_x0000_s2050" name="Gráfico" r:id="rId3" imgW="2562149" imgH="1990649" progId="MSGraph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 of studies </a:t>
            </a:r>
            <a:br>
              <a:rPr 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including contextual factors</a:t>
            </a:r>
            <a:endParaRPr lang="pt-PT" sz="36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PT">
              <a:latin typeface="Calibri" pitchFamily="34" charset="0"/>
            </a:endParaRPr>
          </a:p>
        </p:txBody>
      </p:sp>
      <p:graphicFrame>
        <p:nvGraphicFramePr>
          <p:cNvPr id="3074" name="Object 1"/>
          <p:cNvGraphicFramePr>
            <a:graphicFrameLocks noChangeAspect="1"/>
          </p:cNvGraphicFramePr>
          <p:nvPr/>
        </p:nvGraphicFramePr>
        <p:xfrm>
          <a:off x="285750" y="1714500"/>
          <a:ext cx="8572500" cy="4786313"/>
        </p:xfrm>
        <a:graphic>
          <a:graphicData uri="http://schemas.openxmlformats.org/presentationml/2006/ole">
            <p:oleObj spid="_x0000_s3074" name="Gráfico" r:id="rId3" imgW="2686202" imgH="1914449" progId="MSGraph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pt-PT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Relevant</a:t>
            </a:r>
            <a:r>
              <a:rPr lang="pt-PT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PT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Aspects</a:t>
            </a:r>
            <a:endParaRPr lang="pt-PT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39" name="Marcador de Posição de Conteúdo 2"/>
          <p:cNvSpPr>
            <a:spLocks noGrp="1"/>
          </p:cNvSpPr>
          <p:nvPr>
            <p:ph idx="1"/>
          </p:nvPr>
        </p:nvSpPr>
        <p:spPr>
          <a:xfrm>
            <a:off x="357158" y="1071546"/>
            <a:ext cx="8786842" cy="5786454"/>
          </a:xfrm>
        </p:spPr>
        <p:txBody>
          <a:bodyPr/>
          <a:lstStyle/>
          <a:p>
            <a:pPr marL="468000" indent="-46800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pt-PT" sz="17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pt-PT" sz="17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Different</a:t>
            </a:r>
            <a:r>
              <a:rPr lang="pt-PT" sz="17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perspectives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seem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to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exist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examined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papers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468000" indent="-46800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pt-PT" sz="17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	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Most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studies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reviewed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adressed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activity</a:t>
            </a:r>
            <a:r>
              <a:rPr lang="pt-PT" sz="17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limitations</a:t>
            </a:r>
            <a:r>
              <a:rPr lang="pt-PT" sz="17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only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few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with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participation</a:t>
            </a:r>
            <a:r>
              <a:rPr lang="pt-PT" sz="17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issues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468000" indent="-46800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pt-PT" sz="17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3	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Interventions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focused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on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participation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require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use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strategies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to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habilitate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environments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this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habilitation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should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bring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benefits</a:t>
            </a:r>
            <a:r>
              <a:rPr lang="pt-PT" sz="17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for </a:t>
            </a:r>
            <a:r>
              <a:rPr lang="pt-PT" sz="17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everyone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not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just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for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those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to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whom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intervention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is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intended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468000" indent="-46800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pt-PT" sz="17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4	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overcome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problems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innovation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availability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quality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cost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design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assistive-type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technologies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should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seek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universal design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This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issue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has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not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been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systematically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adressed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sampled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studies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468000" indent="-46800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pt-PT" sz="17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5	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sing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VE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disability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research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practice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makes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more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sense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when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interactions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between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physical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factors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personal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variables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are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considered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Thus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one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challenges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designing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VE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scenarios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is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to </a:t>
            </a:r>
            <a:r>
              <a:rPr lang="pt-PT" sz="17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use </a:t>
            </a:r>
            <a:r>
              <a:rPr lang="pt-PT" sz="17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parameters</a:t>
            </a:r>
            <a:r>
              <a:rPr lang="pt-PT" sz="17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adjustable</a:t>
            </a:r>
            <a:r>
              <a:rPr lang="pt-PT" sz="17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to </a:t>
            </a:r>
            <a:r>
              <a:rPr lang="pt-PT" sz="17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each</a:t>
            </a:r>
            <a:r>
              <a:rPr lang="pt-PT" sz="17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user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468000" indent="-46800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pt-PT" sz="17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6	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very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small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number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studies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have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evaluated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effects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VRAT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applications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through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performance </a:t>
            </a:r>
            <a:r>
              <a:rPr lang="pt-PT" sz="17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assessments</a:t>
            </a:r>
            <a:r>
              <a:rPr lang="pt-PT" sz="17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</a:t>
            </a:r>
            <a:r>
              <a:rPr lang="pt-PT" sz="17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pt-PT" sz="17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real </a:t>
            </a:r>
            <a:r>
              <a:rPr lang="pt-PT" sz="17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world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Two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possible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reasons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 (1)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research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has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not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reached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stage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that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allows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that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assessment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; (2)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principle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that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treatments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should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maximize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functioning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independet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living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real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world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is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yet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to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incorporated</a:t>
            </a:r>
            <a:r>
              <a:rPr lang="pt-PT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None/>
            </a:pPr>
            <a:endParaRPr lang="pt-PT" sz="17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4714876" y="5286388"/>
            <a:ext cx="3057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</a:t>
            </a:r>
            <a:r>
              <a:rPr lang="pt-P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PT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r>
              <a:rPr lang="pt-P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</a:t>
            </a:r>
            <a:r>
              <a:rPr lang="pt-PT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</a:t>
            </a:r>
            <a:r>
              <a:rPr lang="pt-P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PT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attention</a:t>
            </a:r>
            <a:endParaRPr lang="pt-P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4"/>
          <p:cNvSpPr>
            <a:spLocks/>
          </p:cNvSpPr>
          <p:nvPr/>
        </p:nvSpPr>
        <p:spPr bwMode="auto">
          <a:xfrm rot="5400000">
            <a:off x="2678907" y="-1464469"/>
            <a:ext cx="4071938" cy="7858125"/>
          </a:xfrm>
          <a:custGeom>
            <a:avLst/>
            <a:gdLst>
              <a:gd name="T0" fmla="*/ 2147483647 w 3606"/>
              <a:gd name="T1" fmla="*/ 2147483647 h 5496"/>
              <a:gd name="T2" fmla="*/ 2147483647 w 3606"/>
              <a:gd name="T3" fmla="*/ 2147483647 h 5496"/>
              <a:gd name="T4" fmla="*/ 2147483647 w 3606"/>
              <a:gd name="T5" fmla="*/ 2147483647 h 5496"/>
              <a:gd name="T6" fmla="*/ 2147483647 w 3606"/>
              <a:gd name="T7" fmla="*/ 2147483647 h 5496"/>
              <a:gd name="T8" fmla="*/ 2147483647 w 3606"/>
              <a:gd name="T9" fmla="*/ 2147483647 h 5496"/>
              <a:gd name="T10" fmla="*/ 2147483647 w 3606"/>
              <a:gd name="T11" fmla="*/ 2147483647 h 5496"/>
              <a:gd name="T12" fmla="*/ 2147483647 w 3606"/>
              <a:gd name="T13" fmla="*/ 2147483647 h 5496"/>
              <a:gd name="T14" fmla="*/ 2147483647 w 3606"/>
              <a:gd name="T15" fmla="*/ 2147483647 h 5496"/>
              <a:gd name="T16" fmla="*/ 2147483647 w 3606"/>
              <a:gd name="T17" fmla="*/ 2147483647 h 5496"/>
              <a:gd name="T18" fmla="*/ 2147483647 w 3606"/>
              <a:gd name="T19" fmla="*/ 2147483647 h 5496"/>
              <a:gd name="T20" fmla="*/ 2147483647 w 3606"/>
              <a:gd name="T21" fmla="*/ 2147483647 h 5496"/>
              <a:gd name="T22" fmla="*/ 2147483647 w 3606"/>
              <a:gd name="T23" fmla="*/ 2147483647 h 5496"/>
              <a:gd name="T24" fmla="*/ 2147483647 w 3606"/>
              <a:gd name="T25" fmla="*/ 2147483647 h 5496"/>
              <a:gd name="T26" fmla="*/ 2147483647 w 3606"/>
              <a:gd name="T27" fmla="*/ 2147483647 h 5496"/>
              <a:gd name="T28" fmla="*/ 2147483647 w 3606"/>
              <a:gd name="T29" fmla="*/ 0 h 5496"/>
              <a:gd name="T30" fmla="*/ 2147483647 w 3606"/>
              <a:gd name="T31" fmla="*/ 2147483647 h 5496"/>
              <a:gd name="T32" fmla="*/ 2147483647 w 3606"/>
              <a:gd name="T33" fmla="*/ 2147483647 h 5496"/>
              <a:gd name="T34" fmla="*/ 2147483647 w 3606"/>
              <a:gd name="T35" fmla="*/ 2147483647 h 5496"/>
              <a:gd name="T36" fmla="*/ 2147483647 w 3606"/>
              <a:gd name="T37" fmla="*/ 2147483647 h 5496"/>
              <a:gd name="T38" fmla="*/ 2147483647 w 3606"/>
              <a:gd name="T39" fmla="*/ 2147483647 h 5496"/>
              <a:gd name="T40" fmla="*/ 2147483647 w 3606"/>
              <a:gd name="T41" fmla="*/ 2147483647 h 5496"/>
              <a:gd name="T42" fmla="*/ 2147483647 w 3606"/>
              <a:gd name="T43" fmla="*/ 2147483647 h 5496"/>
              <a:gd name="T44" fmla="*/ 2147483647 w 3606"/>
              <a:gd name="T45" fmla="*/ 2147483647 h 5496"/>
              <a:gd name="T46" fmla="*/ 2147483647 w 3606"/>
              <a:gd name="T47" fmla="*/ 2147483647 h 5496"/>
              <a:gd name="T48" fmla="*/ 2147483647 w 3606"/>
              <a:gd name="T49" fmla="*/ 2147483647 h 5496"/>
              <a:gd name="T50" fmla="*/ 2147483647 w 3606"/>
              <a:gd name="T51" fmla="*/ 2147483647 h 5496"/>
              <a:gd name="T52" fmla="*/ 2147483647 w 3606"/>
              <a:gd name="T53" fmla="*/ 2147483647 h 5496"/>
              <a:gd name="T54" fmla="*/ 2147483647 w 3606"/>
              <a:gd name="T55" fmla="*/ 2147483647 h 5496"/>
              <a:gd name="T56" fmla="*/ 2147483647 w 3606"/>
              <a:gd name="T57" fmla="*/ 2147483647 h 5496"/>
              <a:gd name="T58" fmla="*/ 2147483647 w 3606"/>
              <a:gd name="T59" fmla="*/ 2147483647 h 5496"/>
              <a:gd name="T60" fmla="*/ 2147483647 w 3606"/>
              <a:gd name="T61" fmla="*/ 2147483647 h 5496"/>
              <a:gd name="T62" fmla="*/ 2147483647 w 3606"/>
              <a:gd name="T63" fmla="*/ 2147483647 h 5496"/>
              <a:gd name="T64" fmla="*/ 2147483647 w 3606"/>
              <a:gd name="T65" fmla="*/ 2147483647 h 5496"/>
              <a:gd name="T66" fmla="*/ 2147483647 w 3606"/>
              <a:gd name="T67" fmla="*/ 2147483647 h 5496"/>
              <a:gd name="T68" fmla="*/ 2147483647 w 3606"/>
              <a:gd name="T69" fmla="*/ 2147483647 h 5496"/>
              <a:gd name="T70" fmla="*/ 2147483647 w 3606"/>
              <a:gd name="T71" fmla="*/ 2147483647 h 5496"/>
              <a:gd name="T72" fmla="*/ 2147483647 w 3606"/>
              <a:gd name="T73" fmla="*/ 2147483647 h 5496"/>
              <a:gd name="T74" fmla="*/ 2147483647 w 3606"/>
              <a:gd name="T75" fmla="*/ 2147483647 h 5496"/>
              <a:gd name="T76" fmla="*/ 2147483647 w 3606"/>
              <a:gd name="T77" fmla="*/ 2147483647 h 5496"/>
              <a:gd name="T78" fmla="*/ 2147483647 w 3606"/>
              <a:gd name="T79" fmla="*/ 2147483647 h 5496"/>
              <a:gd name="T80" fmla="*/ 2147483647 w 3606"/>
              <a:gd name="T81" fmla="*/ 2147483647 h 5496"/>
              <a:gd name="T82" fmla="*/ 2147483647 w 3606"/>
              <a:gd name="T83" fmla="*/ 2147483647 h 5496"/>
              <a:gd name="T84" fmla="*/ 2147483647 w 3606"/>
              <a:gd name="T85" fmla="*/ 2147483647 h 5496"/>
              <a:gd name="T86" fmla="*/ 2147483647 w 3606"/>
              <a:gd name="T87" fmla="*/ 2147483647 h 5496"/>
              <a:gd name="T88" fmla="*/ 2147483647 w 3606"/>
              <a:gd name="T89" fmla="*/ 2147483647 h 5496"/>
              <a:gd name="T90" fmla="*/ 2147483647 w 3606"/>
              <a:gd name="T91" fmla="*/ 2147483647 h 5496"/>
              <a:gd name="T92" fmla="*/ 2147483647 w 3606"/>
              <a:gd name="T93" fmla="*/ 2147483647 h 5496"/>
              <a:gd name="T94" fmla="*/ 2147483647 w 3606"/>
              <a:gd name="T95" fmla="*/ 2147483647 h 5496"/>
              <a:gd name="T96" fmla="*/ 2147483647 w 3606"/>
              <a:gd name="T97" fmla="*/ 2147483647 h 5496"/>
              <a:gd name="T98" fmla="*/ 2147483647 w 3606"/>
              <a:gd name="T99" fmla="*/ 2147483647 h 5496"/>
              <a:gd name="T100" fmla="*/ 2147483647 w 3606"/>
              <a:gd name="T101" fmla="*/ 2147483647 h 549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3606"/>
              <a:gd name="T154" fmla="*/ 0 h 5496"/>
              <a:gd name="T155" fmla="*/ 3606 w 3606"/>
              <a:gd name="T156" fmla="*/ 5496 h 549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3606" h="5496">
                <a:moveTo>
                  <a:pt x="2964" y="3085"/>
                </a:moveTo>
                <a:lnTo>
                  <a:pt x="2837" y="2962"/>
                </a:lnTo>
                <a:lnTo>
                  <a:pt x="2704" y="2857"/>
                </a:lnTo>
                <a:lnTo>
                  <a:pt x="2419" y="2647"/>
                </a:lnTo>
                <a:lnTo>
                  <a:pt x="2273" y="2510"/>
                </a:lnTo>
                <a:lnTo>
                  <a:pt x="2167" y="2373"/>
                </a:lnTo>
                <a:lnTo>
                  <a:pt x="2055" y="2163"/>
                </a:lnTo>
                <a:lnTo>
                  <a:pt x="1992" y="1994"/>
                </a:lnTo>
                <a:lnTo>
                  <a:pt x="1933" y="1819"/>
                </a:lnTo>
                <a:lnTo>
                  <a:pt x="1912" y="1658"/>
                </a:lnTo>
                <a:lnTo>
                  <a:pt x="1908" y="1498"/>
                </a:lnTo>
                <a:lnTo>
                  <a:pt x="1918" y="1361"/>
                </a:lnTo>
                <a:lnTo>
                  <a:pt x="1950" y="1172"/>
                </a:lnTo>
                <a:lnTo>
                  <a:pt x="2013" y="993"/>
                </a:lnTo>
                <a:lnTo>
                  <a:pt x="2091" y="836"/>
                </a:lnTo>
                <a:lnTo>
                  <a:pt x="2195" y="667"/>
                </a:lnTo>
                <a:lnTo>
                  <a:pt x="2343" y="496"/>
                </a:lnTo>
                <a:lnTo>
                  <a:pt x="2459" y="378"/>
                </a:lnTo>
                <a:lnTo>
                  <a:pt x="2579" y="287"/>
                </a:lnTo>
                <a:lnTo>
                  <a:pt x="2700" y="215"/>
                </a:lnTo>
                <a:lnTo>
                  <a:pt x="2827" y="158"/>
                </a:lnTo>
                <a:lnTo>
                  <a:pt x="2964" y="116"/>
                </a:lnTo>
                <a:lnTo>
                  <a:pt x="3110" y="95"/>
                </a:lnTo>
                <a:lnTo>
                  <a:pt x="3209" y="88"/>
                </a:lnTo>
                <a:lnTo>
                  <a:pt x="3325" y="84"/>
                </a:lnTo>
                <a:lnTo>
                  <a:pt x="3606" y="105"/>
                </a:lnTo>
                <a:lnTo>
                  <a:pt x="3399" y="55"/>
                </a:lnTo>
                <a:lnTo>
                  <a:pt x="3247" y="31"/>
                </a:lnTo>
                <a:lnTo>
                  <a:pt x="3080" y="10"/>
                </a:lnTo>
                <a:lnTo>
                  <a:pt x="2911" y="0"/>
                </a:lnTo>
                <a:lnTo>
                  <a:pt x="2766" y="0"/>
                </a:lnTo>
                <a:lnTo>
                  <a:pt x="2616" y="10"/>
                </a:lnTo>
                <a:lnTo>
                  <a:pt x="2451" y="25"/>
                </a:lnTo>
                <a:lnTo>
                  <a:pt x="2301" y="53"/>
                </a:lnTo>
                <a:lnTo>
                  <a:pt x="2121" y="95"/>
                </a:lnTo>
                <a:lnTo>
                  <a:pt x="1925" y="150"/>
                </a:lnTo>
                <a:lnTo>
                  <a:pt x="1736" y="224"/>
                </a:lnTo>
                <a:lnTo>
                  <a:pt x="1586" y="295"/>
                </a:lnTo>
                <a:lnTo>
                  <a:pt x="1420" y="382"/>
                </a:lnTo>
                <a:lnTo>
                  <a:pt x="1248" y="488"/>
                </a:lnTo>
                <a:lnTo>
                  <a:pt x="1122" y="587"/>
                </a:lnTo>
                <a:lnTo>
                  <a:pt x="999" y="688"/>
                </a:lnTo>
                <a:lnTo>
                  <a:pt x="870" y="807"/>
                </a:lnTo>
                <a:lnTo>
                  <a:pt x="754" y="919"/>
                </a:lnTo>
                <a:lnTo>
                  <a:pt x="659" y="1035"/>
                </a:lnTo>
                <a:lnTo>
                  <a:pt x="559" y="1162"/>
                </a:lnTo>
                <a:lnTo>
                  <a:pt x="469" y="1287"/>
                </a:lnTo>
                <a:lnTo>
                  <a:pt x="378" y="1424"/>
                </a:lnTo>
                <a:lnTo>
                  <a:pt x="306" y="1565"/>
                </a:lnTo>
                <a:lnTo>
                  <a:pt x="238" y="1713"/>
                </a:lnTo>
                <a:lnTo>
                  <a:pt x="175" y="1866"/>
                </a:lnTo>
                <a:lnTo>
                  <a:pt x="122" y="2035"/>
                </a:lnTo>
                <a:lnTo>
                  <a:pt x="74" y="2197"/>
                </a:lnTo>
                <a:lnTo>
                  <a:pt x="42" y="2362"/>
                </a:lnTo>
                <a:lnTo>
                  <a:pt x="17" y="2552"/>
                </a:lnTo>
                <a:lnTo>
                  <a:pt x="6" y="2709"/>
                </a:lnTo>
                <a:lnTo>
                  <a:pt x="0" y="2867"/>
                </a:lnTo>
                <a:lnTo>
                  <a:pt x="6" y="3032"/>
                </a:lnTo>
                <a:lnTo>
                  <a:pt x="29" y="3222"/>
                </a:lnTo>
                <a:lnTo>
                  <a:pt x="59" y="3419"/>
                </a:lnTo>
                <a:lnTo>
                  <a:pt x="101" y="3587"/>
                </a:lnTo>
                <a:lnTo>
                  <a:pt x="147" y="3755"/>
                </a:lnTo>
                <a:lnTo>
                  <a:pt x="200" y="3892"/>
                </a:lnTo>
                <a:lnTo>
                  <a:pt x="270" y="4040"/>
                </a:lnTo>
                <a:lnTo>
                  <a:pt x="333" y="4177"/>
                </a:lnTo>
                <a:lnTo>
                  <a:pt x="420" y="4335"/>
                </a:lnTo>
                <a:lnTo>
                  <a:pt x="522" y="4490"/>
                </a:lnTo>
                <a:lnTo>
                  <a:pt x="627" y="4619"/>
                </a:lnTo>
                <a:lnTo>
                  <a:pt x="726" y="4743"/>
                </a:lnTo>
                <a:lnTo>
                  <a:pt x="838" y="4862"/>
                </a:lnTo>
                <a:lnTo>
                  <a:pt x="953" y="4974"/>
                </a:lnTo>
                <a:lnTo>
                  <a:pt x="1052" y="5058"/>
                </a:lnTo>
                <a:lnTo>
                  <a:pt x="1177" y="5160"/>
                </a:lnTo>
                <a:lnTo>
                  <a:pt x="1312" y="5244"/>
                </a:lnTo>
                <a:lnTo>
                  <a:pt x="1420" y="5308"/>
                </a:lnTo>
                <a:lnTo>
                  <a:pt x="1532" y="5363"/>
                </a:lnTo>
                <a:lnTo>
                  <a:pt x="1639" y="5405"/>
                </a:lnTo>
                <a:lnTo>
                  <a:pt x="1743" y="5438"/>
                </a:lnTo>
                <a:lnTo>
                  <a:pt x="1901" y="5476"/>
                </a:lnTo>
                <a:lnTo>
                  <a:pt x="2020" y="5491"/>
                </a:lnTo>
                <a:lnTo>
                  <a:pt x="2144" y="5496"/>
                </a:lnTo>
                <a:lnTo>
                  <a:pt x="2258" y="5491"/>
                </a:lnTo>
                <a:lnTo>
                  <a:pt x="2410" y="5470"/>
                </a:lnTo>
                <a:lnTo>
                  <a:pt x="2558" y="5434"/>
                </a:lnTo>
                <a:lnTo>
                  <a:pt x="2691" y="5381"/>
                </a:lnTo>
                <a:lnTo>
                  <a:pt x="2799" y="5318"/>
                </a:lnTo>
                <a:lnTo>
                  <a:pt x="2922" y="5244"/>
                </a:lnTo>
                <a:lnTo>
                  <a:pt x="3019" y="5160"/>
                </a:lnTo>
                <a:lnTo>
                  <a:pt x="3121" y="5065"/>
                </a:lnTo>
                <a:lnTo>
                  <a:pt x="3209" y="4953"/>
                </a:lnTo>
                <a:lnTo>
                  <a:pt x="3290" y="4834"/>
                </a:lnTo>
                <a:lnTo>
                  <a:pt x="3353" y="4707"/>
                </a:lnTo>
                <a:lnTo>
                  <a:pt x="3399" y="4564"/>
                </a:lnTo>
                <a:lnTo>
                  <a:pt x="3437" y="4416"/>
                </a:lnTo>
                <a:lnTo>
                  <a:pt x="3458" y="4264"/>
                </a:lnTo>
                <a:lnTo>
                  <a:pt x="3461" y="4107"/>
                </a:lnTo>
                <a:lnTo>
                  <a:pt x="3440" y="3932"/>
                </a:lnTo>
                <a:lnTo>
                  <a:pt x="3406" y="3780"/>
                </a:lnTo>
                <a:lnTo>
                  <a:pt x="3346" y="3634"/>
                </a:lnTo>
                <a:lnTo>
                  <a:pt x="3279" y="3495"/>
                </a:lnTo>
                <a:lnTo>
                  <a:pt x="3196" y="3374"/>
                </a:lnTo>
                <a:lnTo>
                  <a:pt x="3089" y="3226"/>
                </a:lnTo>
                <a:lnTo>
                  <a:pt x="2964" y="3085"/>
                </a:lnTo>
                <a:close/>
              </a:path>
            </a:pathLst>
          </a:custGeom>
          <a:solidFill>
            <a:srgbClr val="000000"/>
          </a:solidFill>
          <a:ln w="23876">
            <a:noFill/>
            <a:round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pt-PT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3" name="CaixaDeTexto 12"/>
          <p:cNvSpPr txBox="1">
            <a:spLocks noChangeArrowheads="1"/>
          </p:cNvSpPr>
          <p:nvPr/>
        </p:nvSpPr>
        <p:spPr bwMode="auto">
          <a:xfrm>
            <a:off x="3000375" y="928688"/>
            <a:ext cx="3429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3200" b="1" dirty="0">
                <a:solidFill>
                  <a:schemeClr val="bg1"/>
                </a:solidFill>
                <a:latin typeface="Calibri" pitchFamily="34" charset="0"/>
              </a:rPr>
              <a:t>MEDICAL</a:t>
            </a:r>
            <a:endParaRPr lang="pt-PT" sz="2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1143000" y="1500188"/>
            <a:ext cx="4038600" cy="209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4625" indent="-174625" eaLnBrk="0" hangingPunct="0">
              <a:spcBef>
                <a:spcPct val="20000"/>
              </a:spcBef>
            </a:pPr>
            <a:endParaRPr lang="en-US" sz="800" b="1" dirty="0">
              <a:solidFill>
                <a:schemeClr val="bg1"/>
              </a:solidFill>
              <a:latin typeface="Tahoma" pitchFamily="34" charset="0"/>
            </a:endParaRPr>
          </a:p>
          <a:p>
            <a:pPr marL="174625" lvl="4" indent="-174625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 A problem located in the person   </a:t>
            </a:r>
          </a:p>
          <a:p>
            <a:pPr marL="174625" lvl="4" indent="-174625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 that has to be fixed, remediated or compensated</a:t>
            </a:r>
            <a:endParaRPr lang="en-US" b="1" u="sng" dirty="0">
              <a:solidFill>
                <a:schemeClr val="bg1"/>
              </a:solidFill>
            </a:endParaRPr>
          </a:p>
          <a:p>
            <a:pPr marL="174625" lvl="4" indent="-174625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 within a medical context</a:t>
            </a:r>
          </a:p>
          <a:p>
            <a:pPr marL="174625" lvl="4" indent="-174625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 independently of  the people’s environment.</a:t>
            </a:r>
            <a:endParaRPr lang="en-US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5643570" y="1785926"/>
            <a:ext cx="20002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Disability 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...</a:t>
            </a:r>
            <a:endParaRPr lang="en-US" sz="20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 rot="10800000">
            <a:off x="5000625" y="2357438"/>
            <a:ext cx="2857500" cy="46037"/>
          </a:xfrm>
          <a:prstGeom prst="line">
            <a:avLst/>
          </a:prstGeom>
          <a:noFill/>
          <a:ln w="53975">
            <a:solidFill>
              <a:schemeClr val="bg1"/>
            </a:solidFill>
            <a:round/>
            <a:headEnd/>
            <a:tailEnd type="triangle" w="med" len="med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/>
          <a:lstStyle/>
          <a:p>
            <a:endParaRPr lang="pt-PT"/>
          </a:p>
        </p:txBody>
      </p:sp>
      <p:pic>
        <p:nvPicPr>
          <p:cNvPr id="8" name="Imagem 7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446" y="2786058"/>
            <a:ext cx="1304925" cy="173355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/>
      <p:bldP spid="3072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Conexão recta unidireccional 10"/>
          <p:cNvCxnSpPr/>
          <p:nvPr/>
        </p:nvCxnSpPr>
        <p:spPr bwMode="auto">
          <a:xfrm>
            <a:off x="2357422" y="1357298"/>
            <a:ext cx="857240" cy="5000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xão recta unidireccional 11"/>
          <p:cNvCxnSpPr/>
          <p:nvPr/>
        </p:nvCxnSpPr>
        <p:spPr bwMode="auto">
          <a:xfrm>
            <a:off x="2071660" y="2786046"/>
            <a:ext cx="8572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xão recta unidireccional 12"/>
          <p:cNvCxnSpPr/>
          <p:nvPr/>
        </p:nvCxnSpPr>
        <p:spPr bwMode="auto">
          <a:xfrm>
            <a:off x="2071670" y="3857628"/>
            <a:ext cx="85725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xão recta unidireccional 13"/>
          <p:cNvCxnSpPr/>
          <p:nvPr/>
        </p:nvCxnSpPr>
        <p:spPr bwMode="auto">
          <a:xfrm flipV="1">
            <a:off x="2357422" y="4572008"/>
            <a:ext cx="785812" cy="500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xão recta unidireccional 14"/>
          <p:cNvCxnSpPr/>
          <p:nvPr/>
        </p:nvCxnSpPr>
        <p:spPr bwMode="auto">
          <a:xfrm rot="10800000" flipV="1">
            <a:off x="6215074" y="1214422"/>
            <a:ext cx="642898" cy="357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xão recta unidireccional 15"/>
          <p:cNvCxnSpPr/>
          <p:nvPr/>
        </p:nvCxnSpPr>
        <p:spPr bwMode="auto">
          <a:xfrm rot="10800000">
            <a:off x="6357950" y="2357431"/>
            <a:ext cx="500022" cy="15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xão recta unidireccional 16"/>
          <p:cNvCxnSpPr/>
          <p:nvPr/>
        </p:nvCxnSpPr>
        <p:spPr bwMode="auto">
          <a:xfrm rot="10800000">
            <a:off x="6357950" y="3571876"/>
            <a:ext cx="714380" cy="1428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xão recta unidireccional 17"/>
          <p:cNvCxnSpPr/>
          <p:nvPr/>
        </p:nvCxnSpPr>
        <p:spPr bwMode="auto">
          <a:xfrm rot="10800000">
            <a:off x="6357950" y="4500570"/>
            <a:ext cx="642938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ângulo 19"/>
          <p:cNvSpPr/>
          <p:nvPr/>
        </p:nvSpPr>
        <p:spPr>
          <a:xfrm>
            <a:off x="357158" y="928670"/>
            <a:ext cx="1967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hangingPunct="0"/>
            <a:r>
              <a:rPr lang="en-US" b="1" dirty="0">
                <a:solidFill>
                  <a:srgbClr val="4F81BD">
                    <a:lumMod val="50000"/>
                  </a:srgbClr>
                </a:solidFill>
              </a:rPr>
              <a:t>Can’t use hands</a:t>
            </a:r>
          </a:p>
        </p:txBody>
      </p:sp>
      <p:sp>
        <p:nvSpPr>
          <p:cNvPr id="21" name="Rectângulo 20"/>
          <p:cNvSpPr/>
          <p:nvPr/>
        </p:nvSpPr>
        <p:spPr>
          <a:xfrm>
            <a:off x="428596" y="2571744"/>
            <a:ext cx="16081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hangingPunct="0"/>
            <a:r>
              <a:rPr lang="en-US" b="1" dirty="0">
                <a:solidFill>
                  <a:srgbClr val="4F81BD">
                    <a:lumMod val="50000"/>
                  </a:srgbClr>
                </a:solidFill>
              </a:rPr>
              <a:t>Can not walk</a:t>
            </a:r>
          </a:p>
        </p:txBody>
      </p:sp>
      <p:sp>
        <p:nvSpPr>
          <p:cNvPr id="22" name="Rectângulo 21"/>
          <p:cNvSpPr/>
          <p:nvPr/>
        </p:nvSpPr>
        <p:spPr>
          <a:xfrm>
            <a:off x="500034" y="3643314"/>
            <a:ext cx="1505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hangingPunct="0"/>
            <a:r>
              <a:rPr lang="en-US" b="1" dirty="0">
                <a:solidFill>
                  <a:srgbClr val="4F81BD">
                    <a:lumMod val="50000"/>
                  </a:srgbClr>
                </a:solidFill>
              </a:rPr>
              <a:t>Can not talk</a:t>
            </a:r>
          </a:p>
        </p:txBody>
      </p:sp>
      <p:sp>
        <p:nvSpPr>
          <p:cNvPr id="23" name="Rectângulo 22"/>
          <p:cNvSpPr/>
          <p:nvPr/>
        </p:nvSpPr>
        <p:spPr>
          <a:xfrm>
            <a:off x="500034" y="5072074"/>
            <a:ext cx="228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hangingPunct="0"/>
            <a:r>
              <a:rPr lang="en-US" b="1" dirty="0">
                <a:solidFill>
                  <a:srgbClr val="4F81BD">
                    <a:lumMod val="50000"/>
                  </a:srgbClr>
                </a:solidFill>
              </a:rPr>
              <a:t>Can not see or hear</a:t>
            </a:r>
          </a:p>
        </p:txBody>
      </p:sp>
      <p:sp>
        <p:nvSpPr>
          <p:cNvPr id="24" name="Rectângulo 23"/>
          <p:cNvSpPr/>
          <p:nvPr/>
        </p:nvSpPr>
        <p:spPr>
          <a:xfrm>
            <a:off x="6929454" y="928670"/>
            <a:ext cx="18517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b="1" dirty="0">
                <a:solidFill>
                  <a:srgbClr val="4F81BD">
                    <a:lumMod val="50000"/>
                  </a:srgbClr>
                </a:solidFill>
              </a:rPr>
              <a:t>Needs a doctor</a:t>
            </a:r>
          </a:p>
        </p:txBody>
      </p:sp>
      <p:sp>
        <p:nvSpPr>
          <p:cNvPr id="25" name="Rectângulo 24"/>
          <p:cNvSpPr/>
          <p:nvPr/>
        </p:nvSpPr>
        <p:spPr>
          <a:xfrm>
            <a:off x="7000892" y="2071678"/>
            <a:ext cx="18574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b="1" dirty="0">
                <a:solidFill>
                  <a:srgbClr val="4F81BD">
                    <a:lumMod val="50000"/>
                  </a:srgbClr>
                </a:solidFill>
              </a:rPr>
              <a:t>Needs </a:t>
            </a:r>
            <a:endParaRPr lang="en-US" b="1" dirty="0" smtClean="0">
              <a:solidFill>
                <a:srgbClr val="4F81BD">
                  <a:lumMod val="50000"/>
                </a:srgbClr>
              </a:solidFill>
            </a:endParaRPr>
          </a:p>
          <a:p>
            <a:pPr lvl="0"/>
            <a:r>
              <a:rPr lang="en-US" b="1" dirty="0" smtClean="0">
                <a:solidFill>
                  <a:srgbClr val="4F81BD">
                    <a:lumMod val="50000"/>
                  </a:srgbClr>
                </a:solidFill>
              </a:rPr>
              <a:t>Institutional </a:t>
            </a:r>
          </a:p>
          <a:p>
            <a:pPr lvl="0"/>
            <a:r>
              <a:rPr lang="en-US" b="1" dirty="0" smtClean="0">
                <a:solidFill>
                  <a:srgbClr val="4F81BD">
                    <a:lumMod val="50000"/>
                  </a:srgbClr>
                </a:solidFill>
              </a:rPr>
              <a:t>care</a:t>
            </a:r>
            <a:endParaRPr lang="en-US" b="1" dirty="0">
              <a:solidFill>
                <a:srgbClr val="4F81BD">
                  <a:lumMod val="50000"/>
                </a:srgbClr>
              </a:solidFill>
            </a:endParaRPr>
          </a:p>
        </p:txBody>
      </p:sp>
      <p:sp>
        <p:nvSpPr>
          <p:cNvPr id="26" name="Rectângulo 25"/>
          <p:cNvSpPr/>
          <p:nvPr/>
        </p:nvSpPr>
        <p:spPr>
          <a:xfrm>
            <a:off x="7215206" y="3643314"/>
            <a:ext cx="14157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b="1" dirty="0">
                <a:solidFill>
                  <a:srgbClr val="4F81BD">
                    <a:lumMod val="50000"/>
                  </a:srgbClr>
                </a:solidFill>
              </a:rPr>
              <a:t>Needs help</a:t>
            </a:r>
          </a:p>
        </p:txBody>
      </p:sp>
      <p:sp>
        <p:nvSpPr>
          <p:cNvPr id="27" name="Rectângulo 26"/>
          <p:cNvSpPr/>
          <p:nvPr/>
        </p:nvSpPr>
        <p:spPr>
          <a:xfrm>
            <a:off x="7000892" y="5214950"/>
            <a:ext cx="1620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b="1" dirty="0">
                <a:solidFill>
                  <a:srgbClr val="4F81BD">
                    <a:lumMod val="50000"/>
                  </a:srgbClr>
                </a:solidFill>
              </a:rPr>
              <a:t>Needs a cure</a:t>
            </a:r>
            <a:endParaRPr lang="pt-PT" b="1" dirty="0">
              <a:solidFill>
                <a:srgbClr val="4F81BD">
                  <a:lumMod val="50000"/>
                </a:srgbClr>
              </a:solidFill>
            </a:endParaRPr>
          </a:p>
        </p:txBody>
      </p:sp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1785926"/>
            <a:ext cx="2908384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500063" y="2643188"/>
            <a:ext cx="7858125" cy="3968750"/>
            <a:chOff x="500063" y="2643188"/>
            <a:chExt cx="7858125" cy="3968750"/>
          </a:xfrm>
        </p:grpSpPr>
        <p:sp>
          <p:nvSpPr>
            <p:cNvPr id="9222" name="Freeform 5"/>
            <p:cNvSpPr>
              <a:spLocks/>
            </p:cNvSpPr>
            <p:nvPr/>
          </p:nvSpPr>
          <p:spPr bwMode="auto">
            <a:xfrm rot="5400000">
              <a:off x="2444751" y="698500"/>
              <a:ext cx="3968750" cy="7858125"/>
            </a:xfrm>
            <a:custGeom>
              <a:avLst/>
              <a:gdLst>
                <a:gd name="T0" fmla="*/ 2147483647 w 3605"/>
                <a:gd name="T1" fmla="*/ 2147483647 h 5496"/>
                <a:gd name="T2" fmla="*/ 2147483647 w 3605"/>
                <a:gd name="T3" fmla="*/ 2147483647 h 5496"/>
                <a:gd name="T4" fmla="*/ 2147483647 w 3605"/>
                <a:gd name="T5" fmla="*/ 2147483647 h 5496"/>
                <a:gd name="T6" fmla="*/ 2147483647 w 3605"/>
                <a:gd name="T7" fmla="*/ 2147483647 h 5496"/>
                <a:gd name="T8" fmla="*/ 2147483647 w 3605"/>
                <a:gd name="T9" fmla="*/ 2147483647 h 5496"/>
                <a:gd name="T10" fmla="*/ 2147483647 w 3605"/>
                <a:gd name="T11" fmla="*/ 2147483647 h 5496"/>
                <a:gd name="T12" fmla="*/ 2147483647 w 3605"/>
                <a:gd name="T13" fmla="*/ 2147483647 h 5496"/>
                <a:gd name="T14" fmla="*/ 2147483647 w 3605"/>
                <a:gd name="T15" fmla="*/ 2147483647 h 5496"/>
                <a:gd name="T16" fmla="*/ 2147483647 w 3605"/>
                <a:gd name="T17" fmla="*/ 2147483647 h 5496"/>
                <a:gd name="T18" fmla="*/ 2147483647 w 3605"/>
                <a:gd name="T19" fmla="*/ 2147483647 h 5496"/>
                <a:gd name="T20" fmla="*/ 2147483647 w 3605"/>
                <a:gd name="T21" fmla="*/ 2147483647 h 5496"/>
                <a:gd name="T22" fmla="*/ 2147483647 w 3605"/>
                <a:gd name="T23" fmla="*/ 2147483647 h 5496"/>
                <a:gd name="T24" fmla="*/ 0 w 3605"/>
                <a:gd name="T25" fmla="*/ 2147483647 h 5496"/>
                <a:gd name="T26" fmla="*/ 2147483647 w 3605"/>
                <a:gd name="T27" fmla="*/ 2147483647 h 5496"/>
                <a:gd name="T28" fmla="*/ 2147483647 w 3605"/>
                <a:gd name="T29" fmla="*/ 2147483647 h 5496"/>
                <a:gd name="T30" fmla="*/ 2147483647 w 3605"/>
                <a:gd name="T31" fmla="*/ 2147483647 h 5496"/>
                <a:gd name="T32" fmla="*/ 2147483647 w 3605"/>
                <a:gd name="T33" fmla="*/ 2147483647 h 5496"/>
                <a:gd name="T34" fmla="*/ 2147483647 w 3605"/>
                <a:gd name="T35" fmla="*/ 2147483647 h 5496"/>
                <a:gd name="T36" fmla="*/ 2147483647 w 3605"/>
                <a:gd name="T37" fmla="*/ 2147483647 h 5496"/>
                <a:gd name="T38" fmla="*/ 2147483647 w 3605"/>
                <a:gd name="T39" fmla="*/ 2147483647 h 5496"/>
                <a:gd name="T40" fmla="*/ 2147483647 w 3605"/>
                <a:gd name="T41" fmla="*/ 2147483647 h 5496"/>
                <a:gd name="T42" fmla="*/ 2147483647 w 3605"/>
                <a:gd name="T43" fmla="*/ 2147483647 h 5496"/>
                <a:gd name="T44" fmla="*/ 2147483647 w 3605"/>
                <a:gd name="T45" fmla="*/ 2147483647 h 5496"/>
                <a:gd name="T46" fmla="*/ 2147483647 w 3605"/>
                <a:gd name="T47" fmla="*/ 2147483647 h 5496"/>
                <a:gd name="T48" fmla="*/ 2147483647 w 3605"/>
                <a:gd name="T49" fmla="*/ 2147483647 h 5496"/>
                <a:gd name="T50" fmla="*/ 2147483647 w 3605"/>
                <a:gd name="T51" fmla="*/ 2147483647 h 5496"/>
                <a:gd name="T52" fmla="*/ 2147483647 w 3605"/>
                <a:gd name="T53" fmla="*/ 2147483647 h 5496"/>
                <a:gd name="T54" fmla="*/ 2147483647 w 3605"/>
                <a:gd name="T55" fmla="*/ 2147483647 h 5496"/>
                <a:gd name="T56" fmla="*/ 2147483647 w 3605"/>
                <a:gd name="T57" fmla="*/ 2147483647 h 5496"/>
                <a:gd name="T58" fmla="*/ 2147483647 w 3605"/>
                <a:gd name="T59" fmla="*/ 2147483647 h 5496"/>
                <a:gd name="T60" fmla="*/ 2147483647 w 3605"/>
                <a:gd name="T61" fmla="*/ 2147483647 h 5496"/>
                <a:gd name="T62" fmla="*/ 2147483647 w 3605"/>
                <a:gd name="T63" fmla="*/ 2147483647 h 5496"/>
                <a:gd name="T64" fmla="*/ 2147483647 w 3605"/>
                <a:gd name="T65" fmla="*/ 2147483647 h 5496"/>
                <a:gd name="T66" fmla="*/ 2147483647 w 3605"/>
                <a:gd name="T67" fmla="*/ 2147483647 h 5496"/>
                <a:gd name="T68" fmla="*/ 2147483647 w 3605"/>
                <a:gd name="T69" fmla="*/ 2147483647 h 5496"/>
                <a:gd name="T70" fmla="*/ 2147483647 w 3605"/>
                <a:gd name="T71" fmla="*/ 2147483647 h 5496"/>
                <a:gd name="T72" fmla="*/ 2147483647 w 3605"/>
                <a:gd name="T73" fmla="*/ 2147483647 h 5496"/>
                <a:gd name="T74" fmla="*/ 2147483647 w 3605"/>
                <a:gd name="T75" fmla="*/ 2147483647 h 5496"/>
                <a:gd name="T76" fmla="*/ 2147483647 w 3605"/>
                <a:gd name="T77" fmla="*/ 2147483647 h 5496"/>
                <a:gd name="T78" fmla="*/ 2147483647 w 3605"/>
                <a:gd name="T79" fmla="*/ 2147483647 h 5496"/>
                <a:gd name="T80" fmla="*/ 2147483647 w 3605"/>
                <a:gd name="T81" fmla="*/ 2147483647 h 5496"/>
                <a:gd name="T82" fmla="*/ 2147483647 w 3605"/>
                <a:gd name="T83" fmla="*/ 2147483647 h 5496"/>
                <a:gd name="T84" fmla="*/ 2147483647 w 3605"/>
                <a:gd name="T85" fmla="*/ 2147483647 h 5496"/>
                <a:gd name="T86" fmla="*/ 2147483647 w 3605"/>
                <a:gd name="T87" fmla="*/ 2147483647 h 5496"/>
                <a:gd name="T88" fmla="*/ 2147483647 w 3605"/>
                <a:gd name="T89" fmla="*/ 2147483647 h 5496"/>
                <a:gd name="T90" fmla="*/ 2147483647 w 3605"/>
                <a:gd name="T91" fmla="*/ 2147483647 h 5496"/>
                <a:gd name="T92" fmla="*/ 2147483647 w 3605"/>
                <a:gd name="T93" fmla="*/ 2147483647 h 5496"/>
                <a:gd name="T94" fmla="*/ 2147483647 w 3605"/>
                <a:gd name="T95" fmla="*/ 2147483647 h 5496"/>
                <a:gd name="T96" fmla="*/ 2147483647 w 3605"/>
                <a:gd name="T97" fmla="*/ 2147483647 h 5496"/>
                <a:gd name="T98" fmla="*/ 2147483647 w 3605"/>
                <a:gd name="T99" fmla="*/ 2147483647 h 5496"/>
                <a:gd name="T100" fmla="*/ 2147483647 w 3605"/>
                <a:gd name="T101" fmla="*/ 2147483647 h 549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3605"/>
                <a:gd name="T154" fmla="*/ 0 h 5496"/>
                <a:gd name="T155" fmla="*/ 3605 w 3605"/>
                <a:gd name="T156" fmla="*/ 5496 h 549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3605" h="5496">
                  <a:moveTo>
                    <a:pt x="642" y="2411"/>
                  </a:moveTo>
                  <a:lnTo>
                    <a:pt x="769" y="2535"/>
                  </a:lnTo>
                  <a:lnTo>
                    <a:pt x="902" y="2639"/>
                  </a:lnTo>
                  <a:lnTo>
                    <a:pt x="1187" y="2850"/>
                  </a:lnTo>
                  <a:lnTo>
                    <a:pt x="1333" y="2986"/>
                  </a:lnTo>
                  <a:lnTo>
                    <a:pt x="1439" y="3123"/>
                  </a:lnTo>
                  <a:lnTo>
                    <a:pt x="1551" y="3334"/>
                  </a:lnTo>
                  <a:lnTo>
                    <a:pt x="1614" y="3503"/>
                  </a:lnTo>
                  <a:lnTo>
                    <a:pt x="1673" y="3677"/>
                  </a:lnTo>
                  <a:lnTo>
                    <a:pt x="1693" y="3839"/>
                  </a:lnTo>
                  <a:lnTo>
                    <a:pt x="1697" y="3998"/>
                  </a:lnTo>
                  <a:lnTo>
                    <a:pt x="1688" y="4135"/>
                  </a:lnTo>
                  <a:lnTo>
                    <a:pt x="1655" y="4325"/>
                  </a:lnTo>
                  <a:lnTo>
                    <a:pt x="1593" y="4503"/>
                  </a:lnTo>
                  <a:lnTo>
                    <a:pt x="1515" y="4661"/>
                  </a:lnTo>
                  <a:lnTo>
                    <a:pt x="1411" y="4830"/>
                  </a:lnTo>
                  <a:lnTo>
                    <a:pt x="1263" y="5001"/>
                  </a:lnTo>
                  <a:lnTo>
                    <a:pt x="1147" y="5118"/>
                  </a:lnTo>
                  <a:lnTo>
                    <a:pt x="1027" y="5210"/>
                  </a:lnTo>
                  <a:lnTo>
                    <a:pt x="906" y="5282"/>
                  </a:lnTo>
                  <a:lnTo>
                    <a:pt x="778" y="5339"/>
                  </a:lnTo>
                  <a:lnTo>
                    <a:pt x="642" y="5380"/>
                  </a:lnTo>
                  <a:lnTo>
                    <a:pt x="496" y="5401"/>
                  </a:lnTo>
                  <a:lnTo>
                    <a:pt x="397" y="5409"/>
                  </a:lnTo>
                  <a:lnTo>
                    <a:pt x="281" y="5413"/>
                  </a:lnTo>
                  <a:lnTo>
                    <a:pt x="0" y="5392"/>
                  </a:lnTo>
                  <a:lnTo>
                    <a:pt x="207" y="5441"/>
                  </a:lnTo>
                  <a:lnTo>
                    <a:pt x="359" y="5466"/>
                  </a:lnTo>
                  <a:lnTo>
                    <a:pt x="526" y="5487"/>
                  </a:lnTo>
                  <a:lnTo>
                    <a:pt x="695" y="5496"/>
                  </a:lnTo>
                  <a:lnTo>
                    <a:pt x="839" y="5496"/>
                  </a:lnTo>
                  <a:lnTo>
                    <a:pt x="989" y="5487"/>
                  </a:lnTo>
                  <a:lnTo>
                    <a:pt x="1154" y="5472"/>
                  </a:lnTo>
                  <a:lnTo>
                    <a:pt x="1304" y="5443"/>
                  </a:lnTo>
                  <a:lnTo>
                    <a:pt x="1485" y="5401"/>
                  </a:lnTo>
                  <a:lnTo>
                    <a:pt x="1680" y="5346"/>
                  </a:lnTo>
                  <a:lnTo>
                    <a:pt x="1870" y="5272"/>
                  </a:lnTo>
                  <a:lnTo>
                    <a:pt x="2020" y="5202"/>
                  </a:lnTo>
                  <a:lnTo>
                    <a:pt x="2185" y="5115"/>
                  </a:lnTo>
                  <a:lnTo>
                    <a:pt x="2358" y="5008"/>
                  </a:lnTo>
                  <a:lnTo>
                    <a:pt x="2483" y="4910"/>
                  </a:lnTo>
                  <a:lnTo>
                    <a:pt x="2607" y="4809"/>
                  </a:lnTo>
                  <a:lnTo>
                    <a:pt x="2736" y="4689"/>
                  </a:lnTo>
                  <a:lnTo>
                    <a:pt x="2852" y="4577"/>
                  </a:lnTo>
                  <a:lnTo>
                    <a:pt x="2946" y="4462"/>
                  </a:lnTo>
                  <a:lnTo>
                    <a:pt x="3047" y="4334"/>
                  </a:lnTo>
                  <a:lnTo>
                    <a:pt x="3136" y="4209"/>
                  </a:lnTo>
                  <a:lnTo>
                    <a:pt x="3227" y="4072"/>
                  </a:lnTo>
                  <a:lnTo>
                    <a:pt x="3300" y="3932"/>
                  </a:lnTo>
                  <a:lnTo>
                    <a:pt x="3368" y="3784"/>
                  </a:lnTo>
                  <a:lnTo>
                    <a:pt x="3431" y="3630"/>
                  </a:lnTo>
                  <a:lnTo>
                    <a:pt x="3484" y="3461"/>
                  </a:lnTo>
                  <a:lnTo>
                    <a:pt x="3531" y="3300"/>
                  </a:lnTo>
                  <a:lnTo>
                    <a:pt x="3563" y="3135"/>
                  </a:lnTo>
                  <a:lnTo>
                    <a:pt x="3588" y="2945"/>
                  </a:lnTo>
                  <a:lnTo>
                    <a:pt x="3600" y="2787"/>
                  </a:lnTo>
                  <a:lnTo>
                    <a:pt x="3605" y="2630"/>
                  </a:lnTo>
                  <a:lnTo>
                    <a:pt x="3600" y="2464"/>
                  </a:lnTo>
                  <a:lnTo>
                    <a:pt x="3577" y="2275"/>
                  </a:lnTo>
                  <a:lnTo>
                    <a:pt x="3546" y="2077"/>
                  </a:lnTo>
                  <a:lnTo>
                    <a:pt x="3505" y="1910"/>
                  </a:lnTo>
                  <a:lnTo>
                    <a:pt x="3459" y="1741"/>
                  </a:lnTo>
                  <a:lnTo>
                    <a:pt x="3406" y="1604"/>
                  </a:lnTo>
                  <a:lnTo>
                    <a:pt x="3336" y="1456"/>
                  </a:lnTo>
                  <a:lnTo>
                    <a:pt x="3273" y="1320"/>
                  </a:lnTo>
                  <a:lnTo>
                    <a:pt x="3186" y="1162"/>
                  </a:lnTo>
                  <a:lnTo>
                    <a:pt x="3083" y="1006"/>
                  </a:lnTo>
                  <a:lnTo>
                    <a:pt x="2979" y="877"/>
                  </a:lnTo>
                  <a:lnTo>
                    <a:pt x="2880" y="754"/>
                  </a:lnTo>
                  <a:lnTo>
                    <a:pt x="2768" y="634"/>
                  </a:lnTo>
                  <a:lnTo>
                    <a:pt x="2652" y="522"/>
                  </a:lnTo>
                  <a:lnTo>
                    <a:pt x="2553" y="439"/>
                  </a:lnTo>
                  <a:lnTo>
                    <a:pt x="2428" y="336"/>
                  </a:lnTo>
                  <a:lnTo>
                    <a:pt x="2293" y="253"/>
                  </a:lnTo>
                  <a:lnTo>
                    <a:pt x="2185" y="188"/>
                  </a:lnTo>
                  <a:lnTo>
                    <a:pt x="2073" y="133"/>
                  </a:lnTo>
                  <a:lnTo>
                    <a:pt x="1967" y="91"/>
                  </a:lnTo>
                  <a:lnTo>
                    <a:pt x="1862" y="59"/>
                  </a:lnTo>
                  <a:lnTo>
                    <a:pt x="1705" y="21"/>
                  </a:lnTo>
                  <a:lnTo>
                    <a:pt x="1585" y="6"/>
                  </a:lnTo>
                  <a:lnTo>
                    <a:pt x="1462" y="0"/>
                  </a:lnTo>
                  <a:lnTo>
                    <a:pt x="1348" y="6"/>
                  </a:lnTo>
                  <a:lnTo>
                    <a:pt x="1196" y="27"/>
                  </a:lnTo>
                  <a:lnTo>
                    <a:pt x="1048" y="63"/>
                  </a:lnTo>
                  <a:lnTo>
                    <a:pt x="915" y="116"/>
                  </a:lnTo>
                  <a:lnTo>
                    <a:pt x="807" y="179"/>
                  </a:lnTo>
                  <a:lnTo>
                    <a:pt x="683" y="253"/>
                  </a:lnTo>
                  <a:lnTo>
                    <a:pt x="587" y="336"/>
                  </a:lnTo>
                  <a:lnTo>
                    <a:pt x="484" y="431"/>
                  </a:lnTo>
                  <a:lnTo>
                    <a:pt x="397" y="543"/>
                  </a:lnTo>
                  <a:lnTo>
                    <a:pt x="315" y="663"/>
                  </a:lnTo>
                  <a:lnTo>
                    <a:pt x="253" y="790"/>
                  </a:lnTo>
                  <a:lnTo>
                    <a:pt x="207" y="932"/>
                  </a:lnTo>
                  <a:lnTo>
                    <a:pt x="169" y="1080"/>
                  </a:lnTo>
                  <a:lnTo>
                    <a:pt x="148" y="1232"/>
                  </a:lnTo>
                  <a:lnTo>
                    <a:pt x="144" y="1390"/>
                  </a:lnTo>
                  <a:lnTo>
                    <a:pt x="165" y="1564"/>
                  </a:lnTo>
                  <a:lnTo>
                    <a:pt x="199" y="1716"/>
                  </a:lnTo>
                  <a:lnTo>
                    <a:pt x="260" y="1863"/>
                  </a:lnTo>
                  <a:lnTo>
                    <a:pt x="327" y="2001"/>
                  </a:lnTo>
                  <a:lnTo>
                    <a:pt x="410" y="2123"/>
                  </a:lnTo>
                  <a:lnTo>
                    <a:pt x="516" y="2271"/>
                  </a:lnTo>
                  <a:lnTo>
                    <a:pt x="642" y="2411"/>
                  </a:lnTo>
                  <a:close/>
                </a:path>
              </a:pathLst>
            </a:custGeom>
            <a:solidFill>
              <a:schemeClr val="bg1"/>
            </a:solidFill>
            <a:ln w="23876">
              <a:noFill/>
              <a:round/>
              <a:headEnd/>
              <a:tailEnd/>
            </a:ln>
            <a:effectLst>
              <a:outerShdw blurRad="127000" dir="14700000" algn="tr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endParaRPr lang="pt-PT">
                <a:latin typeface="Calibri" pitchFamily="34" charset="0"/>
              </a:endParaRPr>
            </a:p>
          </p:txBody>
        </p:sp>
        <p:sp>
          <p:nvSpPr>
            <p:cNvPr id="30726" name="Text Box 6"/>
            <p:cNvSpPr txBox="1">
              <a:spLocks noChangeArrowheads="1"/>
            </p:cNvSpPr>
            <p:nvPr/>
          </p:nvSpPr>
          <p:spPr bwMode="auto">
            <a:xfrm>
              <a:off x="1857356" y="4929198"/>
              <a:ext cx="289560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 i="1" dirty="0"/>
                <a:t>Disability is…</a:t>
              </a:r>
            </a:p>
          </p:txBody>
        </p:sp>
      </p:grpSp>
      <p:grpSp>
        <p:nvGrpSpPr>
          <p:cNvPr id="11" name="Grupo 10"/>
          <p:cNvGrpSpPr/>
          <p:nvPr/>
        </p:nvGrpSpPr>
        <p:grpSpPr>
          <a:xfrm>
            <a:off x="1000100" y="2643182"/>
            <a:ext cx="7243788" cy="3727456"/>
            <a:chOff x="1000100" y="2643182"/>
            <a:chExt cx="7243788" cy="3727456"/>
          </a:xfrm>
        </p:grpSpPr>
        <p:sp>
          <p:nvSpPr>
            <p:cNvPr id="30729" name="Text Box 9"/>
            <p:cNvSpPr txBox="1">
              <a:spLocks noChangeArrowheads="1"/>
            </p:cNvSpPr>
            <p:nvPr/>
          </p:nvSpPr>
          <p:spPr bwMode="auto">
            <a:xfrm>
              <a:off x="4643438" y="3214688"/>
              <a:ext cx="3600450" cy="2098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20000"/>
                </a:spcBef>
              </a:pPr>
              <a:endParaRPr lang="en-US" sz="800" dirty="0">
                <a:latin typeface="Tahoma" pitchFamily="34" charset="0"/>
              </a:endParaRPr>
            </a:p>
            <a:p>
              <a:pPr marL="268288" lvl="4" indent="-268288" eaLnBrk="0" hangingPunct="0">
                <a:spcBef>
                  <a:spcPct val="20000"/>
                </a:spcBef>
                <a:buFont typeface="Arial" charset="0"/>
                <a:buChar char="•"/>
              </a:pPr>
              <a:r>
                <a:rPr lang="en-US" b="1" dirty="0"/>
                <a:t> A problem in the environment</a:t>
              </a:r>
            </a:p>
            <a:p>
              <a:pPr marL="268288" lvl="4" indent="-268288" eaLnBrk="0" hangingPunct="0">
                <a:spcBef>
                  <a:spcPct val="20000"/>
                </a:spcBef>
                <a:buFont typeface="Arial" charset="0"/>
                <a:buChar char="•"/>
              </a:pPr>
              <a:r>
                <a:rPr lang="en-US" b="1" dirty="0"/>
                <a:t>that has to be changed with social/political measures</a:t>
              </a:r>
            </a:p>
            <a:p>
              <a:pPr marL="268288" lvl="4" indent="-268288" eaLnBrk="0" hangingPunct="0">
                <a:spcBef>
                  <a:spcPct val="20000"/>
                </a:spcBef>
                <a:buFont typeface="Arial" charset="0"/>
                <a:buChar char="•"/>
              </a:pPr>
              <a:r>
                <a:rPr lang="en-US" b="1" dirty="0"/>
                <a:t>independent of the functioning of the person</a:t>
              </a:r>
            </a:p>
          </p:txBody>
        </p:sp>
        <p:sp>
          <p:nvSpPr>
            <p:cNvPr id="14" name="CaixaDeTexto 13"/>
            <p:cNvSpPr txBox="1">
              <a:spLocks noChangeArrowheads="1"/>
            </p:cNvSpPr>
            <p:nvPr/>
          </p:nvSpPr>
          <p:spPr bwMode="auto">
            <a:xfrm>
              <a:off x="3071813" y="5786438"/>
              <a:ext cx="3286125" cy="584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pt-PT" sz="3200" b="1">
                  <a:latin typeface="Calibri" pitchFamily="34" charset="0"/>
                </a:rPr>
                <a:t>SOCIAL</a:t>
              </a:r>
            </a:p>
          </p:txBody>
        </p:sp>
        <p:pic>
          <p:nvPicPr>
            <p:cNvPr id="9" name="Imagem 8" descr="33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00100" y="2643182"/>
              <a:ext cx="3162300" cy="1247775"/>
            </a:xfrm>
            <a:prstGeom prst="rect">
              <a:avLst/>
            </a:prstGeom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Conexão recta unidireccional 13"/>
          <p:cNvCxnSpPr/>
          <p:nvPr/>
        </p:nvCxnSpPr>
        <p:spPr bwMode="auto">
          <a:xfrm>
            <a:off x="1785918" y="1357298"/>
            <a:ext cx="1143000" cy="571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xão recta unidireccional 14"/>
          <p:cNvCxnSpPr/>
          <p:nvPr/>
        </p:nvCxnSpPr>
        <p:spPr bwMode="auto">
          <a:xfrm>
            <a:off x="1928794" y="2571744"/>
            <a:ext cx="785818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xão recta unidireccional 15"/>
          <p:cNvCxnSpPr>
            <a:stCxn id="25" idx="3"/>
          </p:cNvCxnSpPr>
          <p:nvPr/>
        </p:nvCxnSpPr>
        <p:spPr bwMode="auto">
          <a:xfrm flipV="1">
            <a:off x="1954278" y="4143380"/>
            <a:ext cx="760334" cy="1802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xão recta unidireccional 16"/>
          <p:cNvCxnSpPr/>
          <p:nvPr/>
        </p:nvCxnSpPr>
        <p:spPr bwMode="auto">
          <a:xfrm flipV="1">
            <a:off x="2214563" y="5072063"/>
            <a:ext cx="785812" cy="500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xão recta unidireccional 17"/>
          <p:cNvCxnSpPr/>
          <p:nvPr/>
        </p:nvCxnSpPr>
        <p:spPr bwMode="auto">
          <a:xfrm rot="10800000" flipV="1">
            <a:off x="6143636" y="1071546"/>
            <a:ext cx="1071562" cy="5000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xão recta unidireccional 18"/>
          <p:cNvCxnSpPr/>
          <p:nvPr/>
        </p:nvCxnSpPr>
        <p:spPr bwMode="auto">
          <a:xfrm rot="10800000" flipV="1">
            <a:off x="6286512" y="2643182"/>
            <a:ext cx="928694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xão recta unidireccional 19"/>
          <p:cNvCxnSpPr/>
          <p:nvPr/>
        </p:nvCxnSpPr>
        <p:spPr bwMode="auto">
          <a:xfrm rot="10800000">
            <a:off x="6286512" y="3643314"/>
            <a:ext cx="85725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xão recta unidireccional 20"/>
          <p:cNvCxnSpPr/>
          <p:nvPr/>
        </p:nvCxnSpPr>
        <p:spPr bwMode="auto">
          <a:xfrm rot="16200000" flipV="1">
            <a:off x="5965043" y="4679163"/>
            <a:ext cx="642949" cy="5715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Imagem 21" descr="Sem-Título-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488" y="1785926"/>
            <a:ext cx="3126826" cy="2786082"/>
          </a:xfrm>
          <a:prstGeom prst="rect">
            <a:avLst/>
          </a:prstGeom>
        </p:spPr>
      </p:pic>
      <p:sp>
        <p:nvSpPr>
          <p:cNvPr id="23" name="Rectângulo 22"/>
          <p:cNvSpPr/>
          <p:nvPr/>
        </p:nvSpPr>
        <p:spPr>
          <a:xfrm>
            <a:off x="500034" y="785794"/>
            <a:ext cx="228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hangingPunct="0"/>
            <a:r>
              <a:rPr lang="en-US" b="1" dirty="0">
                <a:solidFill>
                  <a:prstClr val="black"/>
                </a:solidFill>
              </a:rPr>
              <a:t>Badly designed buildings</a:t>
            </a:r>
          </a:p>
        </p:txBody>
      </p:sp>
      <p:sp>
        <p:nvSpPr>
          <p:cNvPr id="24" name="Rectângulo 23"/>
          <p:cNvSpPr/>
          <p:nvPr/>
        </p:nvSpPr>
        <p:spPr>
          <a:xfrm>
            <a:off x="500034" y="2357430"/>
            <a:ext cx="13003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hangingPunct="0"/>
            <a:r>
              <a:rPr lang="pt-PT" b="1" dirty="0" err="1">
                <a:solidFill>
                  <a:prstClr val="black"/>
                </a:solidFill>
              </a:rPr>
              <a:t>Hypocrisy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25" name="Rectângulo 24"/>
          <p:cNvSpPr/>
          <p:nvPr/>
        </p:nvSpPr>
        <p:spPr>
          <a:xfrm>
            <a:off x="500034" y="4000504"/>
            <a:ext cx="14542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hangingPunct="0"/>
            <a:r>
              <a:rPr lang="en-US" b="1" dirty="0">
                <a:solidFill>
                  <a:prstClr val="black"/>
                </a:solidFill>
              </a:rPr>
              <a:t>No parking </a:t>
            </a:r>
            <a:endParaRPr lang="en-US" b="1" dirty="0" smtClean="0">
              <a:solidFill>
                <a:prstClr val="black"/>
              </a:solidFill>
            </a:endParaRPr>
          </a:p>
          <a:p>
            <a:pPr lvl="0" eaLnBrk="0" hangingPunct="0"/>
            <a:r>
              <a:rPr lang="en-US" b="1" dirty="0" smtClean="0">
                <a:solidFill>
                  <a:prstClr val="black"/>
                </a:solidFill>
              </a:rPr>
              <a:t>spaces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26" name="Rectângulo 25"/>
          <p:cNvSpPr/>
          <p:nvPr/>
        </p:nvSpPr>
        <p:spPr>
          <a:xfrm>
            <a:off x="642910" y="5357826"/>
            <a:ext cx="2286001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hangingPunct="0"/>
            <a:r>
              <a:rPr lang="en-US" b="1" dirty="0">
                <a:solidFill>
                  <a:prstClr val="black"/>
                </a:solidFill>
              </a:rPr>
              <a:t>Segregated education</a:t>
            </a:r>
          </a:p>
        </p:txBody>
      </p:sp>
      <p:sp>
        <p:nvSpPr>
          <p:cNvPr id="27" name="Rectângulo 26"/>
          <p:cNvSpPr/>
          <p:nvPr/>
        </p:nvSpPr>
        <p:spPr>
          <a:xfrm>
            <a:off x="7224713" y="697597"/>
            <a:ext cx="228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b="1" dirty="0">
                <a:solidFill>
                  <a:prstClr val="black"/>
                </a:solidFill>
              </a:rPr>
              <a:t>Inaccessible transport</a:t>
            </a:r>
          </a:p>
        </p:txBody>
      </p:sp>
      <p:sp>
        <p:nvSpPr>
          <p:cNvPr id="28" name="Rectângulo 27"/>
          <p:cNvSpPr/>
          <p:nvPr/>
        </p:nvSpPr>
        <p:spPr>
          <a:xfrm>
            <a:off x="7358082" y="2357430"/>
            <a:ext cx="1428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b="1" dirty="0">
                <a:solidFill>
                  <a:prstClr val="black"/>
                </a:solidFill>
              </a:rPr>
              <a:t>Prejudiced attitudes</a:t>
            </a:r>
          </a:p>
        </p:txBody>
      </p:sp>
      <p:sp>
        <p:nvSpPr>
          <p:cNvPr id="29" name="Rectângulo 28"/>
          <p:cNvSpPr/>
          <p:nvPr/>
        </p:nvSpPr>
        <p:spPr>
          <a:xfrm>
            <a:off x="7358082" y="3857628"/>
            <a:ext cx="12875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b="1" dirty="0">
                <a:solidFill>
                  <a:prstClr val="black"/>
                </a:solidFill>
              </a:rPr>
              <a:t>Poor job </a:t>
            </a:r>
            <a:endParaRPr lang="en-US" b="1" dirty="0" smtClean="0">
              <a:solidFill>
                <a:prstClr val="black"/>
              </a:solidFill>
            </a:endParaRPr>
          </a:p>
          <a:p>
            <a:pPr lvl="0"/>
            <a:r>
              <a:rPr lang="en-US" b="1" dirty="0" smtClean="0">
                <a:solidFill>
                  <a:prstClr val="black"/>
                </a:solidFill>
              </a:rPr>
              <a:t>prospects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30" name="Rectângulo 29"/>
          <p:cNvSpPr/>
          <p:nvPr/>
        </p:nvSpPr>
        <p:spPr>
          <a:xfrm>
            <a:off x="6643702" y="5500702"/>
            <a:ext cx="19800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pt-PT" b="1" dirty="0" err="1">
                <a:solidFill>
                  <a:prstClr val="black"/>
                </a:solidFill>
              </a:rPr>
              <a:t>Isolated</a:t>
            </a:r>
            <a:r>
              <a:rPr lang="pt-PT" b="1" dirty="0">
                <a:solidFill>
                  <a:prstClr val="black"/>
                </a:solidFill>
              </a:rPr>
              <a:t> </a:t>
            </a:r>
            <a:r>
              <a:rPr lang="pt-PT" b="1" dirty="0" err="1">
                <a:solidFill>
                  <a:prstClr val="black"/>
                </a:solidFill>
              </a:rPr>
              <a:t>families</a:t>
            </a:r>
            <a:endParaRPr lang="pt-PT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4F4F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upo 19"/>
          <p:cNvGrpSpPr/>
          <p:nvPr/>
        </p:nvGrpSpPr>
        <p:grpSpPr>
          <a:xfrm>
            <a:off x="571472" y="357166"/>
            <a:ext cx="8072466" cy="6111869"/>
            <a:chOff x="500034" y="428625"/>
            <a:chExt cx="8072466" cy="6111869"/>
          </a:xfrm>
        </p:grpSpPr>
        <p:sp>
          <p:nvSpPr>
            <p:cNvPr id="8195" name="Freeform 4"/>
            <p:cNvSpPr>
              <a:spLocks/>
            </p:cNvSpPr>
            <p:nvPr/>
          </p:nvSpPr>
          <p:spPr bwMode="auto">
            <a:xfrm rot="5400000">
              <a:off x="2607469" y="-1464469"/>
              <a:ext cx="4071938" cy="7858125"/>
            </a:xfrm>
            <a:custGeom>
              <a:avLst/>
              <a:gdLst>
                <a:gd name="T0" fmla="*/ 2147483647 w 3606"/>
                <a:gd name="T1" fmla="*/ 2147483647 h 5496"/>
                <a:gd name="T2" fmla="*/ 2147483647 w 3606"/>
                <a:gd name="T3" fmla="*/ 2147483647 h 5496"/>
                <a:gd name="T4" fmla="*/ 2147483647 w 3606"/>
                <a:gd name="T5" fmla="*/ 2147483647 h 5496"/>
                <a:gd name="T6" fmla="*/ 2147483647 w 3606"/>
                <a:gd name="T7" fmla="*/ 2147483647 h 5496"/>
                <a:gd name="T8" fmla="*/ 2147483647 w 3606"/>
                <a:gd name="T9" fmla="*/ 2147483647 h 5496"/>
                <a:gd name="T10" fmla="*/ 2147483647 w 3606"/>
                <a:gd name="T11" fmla="*/ 2147483647 h 5496"/>
                <a:gd name="T12" fmla="*/ 2147483647 w 3606"/>
                <a:gd name="T13" fmla="*/ 2147483647 h 5496"/>
                <a:gd name="T14" fmla="*/ 2147483647 w 3606"/>
                <a:gd name="T15" fmla="*/ 2147483647 h 5496"/>
                <a:gd name="T16" fmla="*/ 2147483647 w 3606"/>
                <a:gd name="T17" fmla="*/ 2147483647 h 5496"/>
                <a:gd name="T18" fmla="*/ 2147483647 w 3606"/>
                <a:gd name="T19" fmla="*/ 2147483647 h 5496"/>
                <a:gd name="T20" fmla="*/ 2147483647 w 3606"/>
                <a:gd name="T21" fmla="*/ 2147483647 h 5496"/>
                <a:gd name="T22" fmla="*/ 2147483647 w 3606"/>
                <a:gd name="T23" fmla="*/ 2147483647 h 5496"/>
                <a:gd name="T24" fmla="*/ 2147483647 w 3606"/>
                <a:gd name="T25" fmla="*/ 2147483647 h 5496"/>
                <a:gd name="T26" fmla="*/ 2147483647 w 3606"/>
                <a:gd name="T27" fmla="*/ 2147483647 h 5496"/>
                <a:gd name="T28" fmla="*/ 2147483647 w 3606"/>
                <a:gd name="T29" fmla="*/ 0 h 5496"/>
                <a:gd name="T30" fmla="*/ 2147483647 w 3606"/>
                <a:gd name="T31" fmla="*/ 2147483647 h 5496"/>
                <a:gd name="T32" fmla="*/ 2147483647 w 3606"/>
                <a:gd name="T33" fmla="*/ 2147483647 h 5496"/>
                <a:gd name="T34" fmla="*/ 2147483647 w 3606"/>
                <a:gd name="T35" fmla="*/ 2147483647 h 5496"/>
                <a:gd name="T36" fmla="*/ 2147483647 w 3606"/>
                <a:gd name="T37" fmla="*/ 2147483647 h 5496"/>
                <a:gd name="T38" fmla="*/ 2147483647 w 3606"/>
                <a:gd name="T39" fmla="*/ 2147483647 h 5496"/>
                <a:gd name="T40" fmla="*/ 2147483647 w 3606"/>
                <a:gd name="T41" fmla="*/ 2147483647 h 5496"/>
                <a:gd name="T42" fmla="*/ 2147483647 w 3606"/>
                <a:gd name="T43" fmla="*/ 2147483647 h 5496"/>
                <a:gd name="T44" fmla="*/ 2147483647 w 3606"/>
                <a:gd name="T45" fmla="*/ 2147483647 h 5496"/>
                <a:gd name="T46" fmla="*/ 2147483647 w 3606"/>
                <a:gd name="T47" fmla="*/ 2147483647 h 5496"/>
                <a:gd name="T48" fmla="*/ 2147483647 w 3606"/>
                <a:gd name="T49" fmla="*/ 2147483647 h 5496"/>
                <a:gd name="T50" fmla="*/ 2147483647 w 3606"/>
                <a:gd name="T51" fmla="*/ 2147483647 h 5496"/>
                <a:gd name="T52" fmla="*/ 2147483647 w 3606"/>
                <a:gd name="T53" fmla="*/ 2147483647 h 5496"/>
                <a:gd name="T54" fmla="*/ 2147483647 w 3606"/>
                <a:gd name="T55" fmla="*/ 2147483647 h 5496"/>
                <a:gd name="T56" fmla="*/ 2147483647 w 3606"/>
                <a:gd name="T57" fmla="*/ 2147483647 h 5496"/>
                <a:gd name="T58" fmla="*/ 2147483647 w 3606"/>
                <a:gd name="T59" fmla="*/ 2147483647 h 5496"/>
                <a:gd name="T60" fmla="*/ 2147483647 w 3606"/>
                <a:gd name="T61" fmla="*/ 2147483647 h 5496"/>
                <a:gd name="T62" fmla="*/ 2147483647 w 3606"/>
                <a:gd name="T63" fmla="*/ 2147483647 h 5496"/>
                <a:gd name="T64" fmla="*/ 2147483647 w 3606"/>
                <a:gd name="T65" fmla="*/ 2147483647 h 5496"/>
                <a:gd name="T66" fmla="*/ 2147483647 w 3606"/>
                <a:gd name="T67" fmla="*/ 2147483647 h 5496"/>
                <a:gd name="T68" fmla="*/ 2147483647 w 3606"/>
                <a:gd name="T69" fmla="*/ 2147483647 h 5496"/>
                <a:gd name="T70" fmla="*/ 2147483647 w 3606"/>
                <a:gd name="T71" fmla="*/ 2147483647 h 5496"/>
                <a:gd name="T72" fmla="*/ 2147483647 w 3606"/>
                <a:gd name="T73" fmla="*/ 2147483647 h 5496"/>
                <a:gd name="T74" fmla="*/ 2147483647 w 3606"/>
                <a:gd name="T75" fmla="*/ 2147483647 h 5496"/>
                <a:gd name="T76" fmla="*/ 2147483647 w 3606"/>
                <a:gd name="T77" fmla="*/ 2147483647 h 5496"/>
                <a:gd name="T78" fmla="*/ 2147483647 w 3606"/>
                <a:gd name="T79" fmla="*/ 2147483647 h 5496"/>
                <a:gd name="T80" fmla="*/ 2147483647 w 3606"/>
                <a:gd name="T81" fmla="*/ 2147483647 h 5496"/>
                <a:gd name="T82" fmla="*/ 2147483647 w 3606"/>
                <a:gd name="T83" fmla="*/ 2147483647 h 5496"/>
                <a:gd name="T84" fmla="*/ 2147483647 w 3606"/>
                <a:gd name="T85" fmla="*/ 2147483647 h 5496"/>
                <a:gd name="T86" fmla="*/ 2147483647 w 3606"/>
                <a:gd name="T87" fmla="*/ 2147483647 h 5496"/>
                <a:gd name="T88" fmla="*/ 2147483647 w 3606"/>
                <a:gd name="T89" fmla="*/ 2147483647 h 5496"/>
                <a:gd name="T90" fmla="*/ 2147483647 w 3606"/>
                <a:gd name="T91" fmla="*/ 2147483647 h 5496"/>
                <a:gd name="T92" fmla="*/ 2147483647 w 3606"/>
                <a:gd name="T93" fmla="*/ 2147483647 h 5496"/>
                <a:gd name="T94" fmla="*/ 2147483647 w 3606"/>
                <a:gd name="T95" fmla="*/ 2147483647 h 5496"/>
                <a:gd name="T96" fmla="*/ 2147483647 w 3606"/>
                <a:gd name="T97" fmla="*/ 2147483647 h 5496"/>
                <a:gd name="T98" fmla="*/ 2147483647 w 3606"/>
                <a:gd name="T99" fmla="*/ 2147483647 h 5496"/>
                <a:gd name="T100" fmla="*/ 2147483647 w 3606"/>
                <a:gd name="T101" fmla="*/ 2147483647 h 549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3606"/>
                <a:gd name="T154" fmla="*/ 0 h 5496"/>
                <a:gd name="T155" fmla="*/ 3606 w 3606"/>
                <a:gd name="T156" fmla="*/ 5496 h 549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3606" h="5496">
                  <a:moveTo>
                    <a:pt x="2964" y="3085"/>
                  </a:moveTo>
                  <a:lnTo>
                    <a:pt x="2837" y="2962"/>
                  </a:lnTo>
                  <a:lnTo>
                    <a:pt x="2704" y="2857"/>
                  </a:lnTo>
                  <a:lnTo>
                    <a:pt x="2419" y="2647"/>
                  </a:lnTo>
                  <a:lnTo>
                    <a:pt x="2273" y="2510"/>
                  </a:lnTo>
                  <a:lnTo>
                    <a:pt x="2167" y="2373"/>
                  </a:lnTo>
                  <a:lnTo>
                    <a:pt x="2055" y="2163"/>
                  </a:lnTo>
                  <a:lnTo>
                    <a:pt x="1992" y="1994"/>
                  </a:lnTo>
                  <a:lnTo>
                    <a:pt x="1933" y="1819"/>
                  </a:lnTo>
                  <a:lnTo>
                    <a:pt x="1912" y="1658"/>
                  </a:lnTo>
                  <a:lnTo>
                    <a:pt x="1908" y="1498"/>
                  </a:lnTo>
                  <a:lnTo>
                    <a:pt x="1918" y="1361"/>
                  </a:lnTo>
                  <a:lnTo>
                    <a:pt x="1950" y="1172"/>
                  </a:lnTo>
                  <a:lnTo>
                    <a:pt x="2013" y="993"/>
                  </a:lnTo>
                  <a:lnTo>
                    <a:pt x="2091" y="836"/>
                  </a:lnTo>
                  <a:lnTo>
                    <a:pt x="2195" y="667"/>
                  </a:lnTo>
                  <a:lnTo>
                    <a:pt x="2343" y="496"/>
                  </a:lnTo>
                  <a:lnTo>
                    <a:pt x="2459" y="378"/>
                  </a:lnTo>
                  <a:lnTo>
                    <a:pt x="2579" y="287"/>
                  </a:lnTo>
                  <a:lnTo>
                    <a:pt x="2700" y="215"/>
                  </a:lnTo>
                  <a:lnTo>
                    <a:pt x="2827" y="158"/>
                  </a:lnTo>
                  <a:lnTo>
                    <a:pt x="2964" y="116"/>
                  </a:lnTo>
                  <a:lnTo>
                    <a:pt x="3110" y="95"/>
                  </a:lnTo>
                  <a:lnTo>
                    <a:pt x="3209" y="88"/>
                  </a:lnTo>
                  <a:lnTo>
                    <a:pt x="3325" y="84"/>
                  </a:lnTo>
                  <a:lnTo>
                    <a:pt x="3606" y="105"/>
                  </a:lnTo>
                  <a:lnTo>
                    <a:pt x="3399" y="55"/>
                  </a:lnTo>
                  <a:lnTo>
                    <a:pt x="3247" y="31"/>
                  </a:lnTo>
                  <a:lnTo>
                    <a:pt x="3080" y="10"/>
                  </a:lnTo>
                  <a:lnTo>
                    <a:pt x="2911" y="0"/>
                  </a:lnTo>
                  <a:lnTo>
                    <a:pt x="2766" y="0"/>
                  </a:lnTo>
                  <a:lnTo>
                    <a:pt x="2616" y="10"/>
                  </a:lnTo>
                  <a:lnTo>
                    <a:pt x="2451" y="25"/>
                  </a:lnTo>
                  <a:lnTo>
                    <a:pt x="2301" y="53"/>
                  </a:lnTo>
                  <a:lnTo>
                    <a:pt x="2121" y="95"/>
                  </a:lnTo>
                  <a:lnTo>
                    <a:pt x="1925" y="150"/>
                  </a:lnTo>
                  <a:lnTo>
                    <a:pt x="1736" y="224"/>
                  </a:lnTo>
                  <a:lnTo>
                    <a:pt x="1586" y="295"/>
                  </a:lnTo>
                  <a:lnTo>
                    <a:pt x="1420" y="382"/>
                  </a:lnTo>
                  <a:lnTo>
                    <a:pt x="1248" y="488"/>
                  </a:lnTo>
                  <a:lnTo>
                    <a:pt x="1122" y="587"/>
                  </a:lnTo>
                  <a:lnTo>
                    <a:pt x="999" y="688"/>
                  </a:lnTo>
                  <a:lnTo>
                    <a:pt x="870" y="807"/>
                  </a:lnTo>
                  <a:lnTo>
                    <a:pt x="754" y="919"/>
                  </a:lnTo>
                  <a:lnTo>
                    <a:pt x="659" y="1035"/>
                  </a:lnTo>
                  <a:lnTo>
                    <a:pt x="559" y="1162"/>
                  </a:lnTo>
                  <a:lnTo>
                    <a:pt x="469" y="1287"/>
                  </a:lnTo>
                  <a:lnTo>
                    <a:pt x="378" y="1424"/>
                  </a:lnTo>
                  <a:lnTo>
                    <a:pt x="306" y="1565"/>
                  </a:lnTo>
                  <a:lnTo>
                    <a:pt x="238" y="1713"/>
                  </a:lnTo>
                  <a:lnTo>
                    <a:pt x="175" y="1866"/>
                  </a:lnTo>
                  <a:lnTo>
                    <a:pt x="122" y="2035"/>
                  </a:lnTo>
                  <a:lnTo>
                    <a:pt x="74" y="2197"/>
                  </a:lnTo>
                  <a:lnTo>
                    <a:pt x="42" y="2362"/>
                  </a:lnTo>
                  <a:lnTo>
                    <a:pt x="17" y="2552"/>
                  </a:lnTo>
                  <a:lnTo>
                    <a:pt x="6" y="2709"/>
                  </a:lnTo>
                  <a:lnTo>
                    <a:pt x="0" y="2867"/>
                  </a:lnTo>
                  <a:lnTo>
                    <a:pt x="6" y="3032"/>
                  </a:lnTo>
                  <a:lnTo>
                    <a:pt x="29" y="3222"/>
                  </a:lnTo>
                  <a:lnTo>
                    <a:pt x="59" y="3419"/>
                  </a:lnTo>
                  <a:lnTo>
                    <a:pt x="101" y="3587"/>
                  </a:lnTo>
                  <a:lnTo>
                    <a:pt x="147" y="3755"/>
                  </a:lnTo>
                  <a:lnTo>
                    <a:pt x="200" y="3892"/>
                  </a:lnTo>
                  <a:lnTo>
                    <a:pt x="270" y="4040"/>
                  </a:lnTo>
                  <a:lnTo>
                    <a:pt x="333" y="4177"/>
                  </a:lnTo>
                  <a:lnTo>
                    <a:pt x="420" y="4335"/>
                  </a:lnTo>
                  <a:lnTo>
                    <a:pt x="522" y="4490"/>
                  </a:lnTo>
                  <a:lnTo>
                    <a:pt x="627" y="4619"/>
                  </a:lnTo>
                  <a:lnTo>
                    <a:pt x="726" y="4743"/>
                  </a:lnTo>
                  <a:lnTo>
                    <a:pt x="838" y="4862"/>
                  </a:lnTo>
                  <a:lnTo>
                    <a:pt x="953" y="4974"/>
                  </a:lnTo>
                  <a:lnTo>
                    <a:pt x="1052" y="5058"/>
                  </a:lnTo>
                  <a:lnTo>
                    <a:pt x="1177" y="5160"/>
                  </a:lnTo>
                  <a:lnTo>
                    <a:pt x="1312" y="5244"/>
                  </a:lnTo>
                  <a:lnTo>
                    <a:pt x="1420" y="5308"/>
                  </a:lnTo>
                  <a:lnTo>
                    <a:pt x="1532" y="5363"/>
                  </a:lnTo>
                  <a:lnTo>
                    <a:pt x="1639" y="5405"/>
                  </a:lnTo>
                  <a:lnTo>
                    <a:pt x="1743" y="5438"/>
                  </a:lnTo>
                  <a:lnTo>
                    <a:pt x="1901" y="5476"/>
                  </a:lnTo>
                  <a:lnTo>
                    <a:pt x="2020" y="5491"/>
                  </a:lnTo>
                  <a:lnTo>
                    <a:pt x="2144" y="5496"/>
                  </a:lnTo>
                  <a:lnTo>
                    <a:pt x="2258" y="5491"/>
                  </a:lnTo>
                  <a:lnTo>
                    <a:pt x="2410" y="5470"/>
                  </a:lnTo>
                  <a:lnTo>
                    <a:pt x="2558" y="5434"/>
                  </a:lnTo>
                  <a:lnTo>
                    <a:pt x="2691" y="5381"/>
                  </a:lnTo>
                  <a:lnTo>
                    <a:pt x="2799" y="5318"/>
                  </a:lnTo>
                  <a:lnTo>
                    <a:pt x="2922" y="5244"/>
                  </a:lnTo>
                  <a:lnTo>
                    <a:pt x="3019" y="5160"/>
                  </a:lnTo>
                  <a:lnTo>
                    <a:pt x="3121" y="5065"/>
                  </a:lnTo>
                  <a:lnTo>
                    <a:pt x="3209" y="4953"/>
                  </a:lnTo>
                  <a:lnTo>
                    <a:pt x="3290" y="4834"/>
                  </a:lnTo>
                  <a:lnTo>
                    <a:pt x="3353" y="4707"/>
                  </a:lnTo>
                  <a:lnTo>
                    <a:pt x="3399" y="4564"/>
                  </a:lnTo>
                  <a:lnTo>
                    <a:pt x="3437" y="4416"/>
                  </a:lnTo>
                  <a:lnTo>
                    <a:pt x="3458" y="4264"/>
                  </a:lnTo>
                  <a:lnTo>
                    <a:pt x="3461" y="4107"/>
                  </a:lnTo>
                  <a:lnTo>
                    <a:pt x="3440" y="3932"/>
                  </a:lnTo>
                  <a:lnTo>
                    <a:pt x="3406" y="3780"/>
                  </a:lnTo>
                  <a:lnTo>
                    <a:pt x="3346" y="3634"/>
                  </a:lnTo>
                  <a:lnTo>
                    <a:pt x="3279" y="3495"/>
                  </a:lnTo>
                  <a:lnTo>
                    <a:pt x="3196" y="3374"/>
                  </a:lnTo>
                  <a:lnTo>
                    <a:pt x="3089" y="3226"/>
                  </a:lnTo>
                  <a:lnTo>
                    <a:pt x="2964" y="3085"/>
                  </a:lnTo>
                  <a:close/>
                </a:path>
              </a:pathLst>
            </a:custGeom>
            <a:solidFill>
              <a:srgbClr val="080808"/>
            </a:solidFill>
            <a:ln w="23876" cap="rnd">
              <a:noFill/>
              <a:round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>
              <a:normAutofit/>
            </a:bodyPr>
            <a:lstStyle/>
            <a:p>
              <a:endParaRPr lang="pt-PT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8196" name="Line 4"/>
            <p:cNvSpPr>
              <a:spLocks noChangeShapeType="1"/>
            </p:cNvSpPr>
            <p:nvPr/>
          </p:nvSpPr>
          <p:spPr bwMode="auto">
            <a:xfrm rot="10800000">
              <a:off x="5000625" y="2357438"/>
              <a:ext cx="2857500" cy="46037"/>
            </a:xfrm>
            <a:prstGeom prst="line">
              <a:avLst/>
            </a:prstGeom>
            <a:noFill/>
            <a:ln w="53975">
              <a:solidFill>
                <a:schemeClr val="bg1"/>
              </a:solidFill>
              <a:round/>
              <a:headEnd/>
              <a:tailEnd type="triangle" w="med" len="med"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none"/>
            <a:lstStyle/>
            <a:p>
              <a:endParaRPr lang="pt-PT"/>
            </a:p>
          </p:txBody>
        </p:sp>
        <p:sp>
          <p:nvSpPr>
            <p:cNvPr id="8199" name="Text Box 7"/>
            <p:cNvSpPr txBox="1">
              <a:spLocks noChangeArrowheads="1"/>
            </p:cNvSpPr>
            <p:nvPr/>
          </p:nvSpPr>
          <p:spPr bwMode="auto">
            <a:xfrm>
              <a:off x="6248400" y="1928812"/>
              <a:ext cx="196693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 i="1" dirty="0">
                  <a:solidFill>
                    <a:schemeClr val="bg1">
                      <a:lumMod val="95000"/>
                    </a:schemeClr>
                  </a:solidFill>
                </a:rPr>
                <a:t>Disability is</a:t>
              </a:r>
            </a:p>
          </p:txBody>
        </p:sp>
        <p:sp>
          <p:nvSpPr>
            <p:cNvPr id="8200" name="Text Box 8"/>
            <p:cNvSpPr txBox="1">
              <a:spLocks noChangeArrowheads="1"/>
            </p:cNvSpPr>
            <p:nvPr/>
          </p:nvSpPr>
          <p:spPr bwMode="auto">
            <a:xfrm>
              <a:off x="1143000" y="1500188"/>
              <a:ext cx="4038600" cy="2098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174625" indent="-174625" eaLnBrk="0" hangingPunct="0">
                <a:spcBef>
                  <a:spcPct val="20000"/>
                </a:spcBef>
              </a:pPr>
              <a:endParaRPr lang="en-US" sz="800" b="1" dirty="0">
                <a:solidFill>
                  <a:schemeClr val="bg1"/>
                </a:solidFill>
                <a:latin typeface="Tahoma" pitchFamily="34" charset="0"/>
              </a:endParaRPr>
            </a:p>
            <a:p>
              <a:pPr marL="174625" lvl="4" indent="-174625" eaLnBrk="0" hangingPunct="0">
                <a:spcBef>
                  <a:spcPct val="20000"/>
                </a:spcBef>
                <a:buFont typeface="Arial" charset="0"/>
                <a:buChar char="•"/>
              </a:pPr>
              <a:r>
                <a:rPr lang="en-US" b="1" dirty="0">
                  <a:solidFill>
                    <a:schemeClr val="bg1"/>
                  </a:solidFill>
                </a:rPr>
                <a:t> A problem located in the person   </a:t>
              </a:r>
            </a:p>
            <a:p>
              <a:pPr marL="174625" lvl="4" indent="-174625" eaLnBrk="0" hangingPunct="0">
                <a:spcBef>
                  <a:spcPct val="20000"/>
                </a:spcBef>
                <a:buFont typeface="Arial" charset="0"/>
                <a:buChar char="•"/>
              </a:pPr>
              <a:r>
                <a:rPr lang="en-US" b="1" dirty="0">
                  <a:solidFill>
                    <a:schemeClr val="bg1"/>
                  </a:solidFill>
                </a:rPr>
                <a:t> that has to be corrected, remediated or compensated</a:t>
              </a:r>
              <a:endParaRPr lang="en-US" b="1" u="sng" dirty="0">
                <a:solidFill>
                  <a:schemeClr val="bg1"/>
                </a:solidFill>
              </a:endParaRPr>
            </a:p>
            <a:p>
              <a:pPr marL="174625" lvl="4" indent="-174625" eaLnBrk="0" hangingPunct="0">
                <a:spcBef>
                  <a:spcPct val="20000"/>
                </a:spcBef>
                <a:buFont typeface="Arial" charset="0"/>
                <a:buChar char="•"/>
              </a:pPr>
              <a:r>
                <a:rPr lang="en-US" b="1" dirty="0">
                  <a:solidFill>
                    <a:schemeClr val="bg1"/>
                  </a:solidFill>
                </a:rPr>
                <a:t> within a medical context</a:t>
              </a:r>
            </a:p>
            <a:p>
              <a:pPr marL="174625" lvl="4" indent="-174625" eaLnBrk="0" hangingPunct="0">
                <a:spcBef>
                  <a:spcPct val="20000"/>
                </a:spcBef>
                <a:buFont typeface="Arial" charset="0"/>
                <a:buChar char="•"/>
              </a:pPr>
              <a:r>
                <a:rPr lang="en-US" b="1" dirty="0">
                  <a:solidFill>
                    <a:schemeClr val="bg1"/>
                  </a:solidFill>
                </a:rPr>
                <a:t> independently of  the environment of that person.</a:t>
              </a:r>
              <a:endParaRPr lang="en-US" dirty="0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8202" name="CaixaDeTexto 12"/>
            <p:cNvSpPr txBox="1">
              <a:spLocks noChangeArrowheads="1"/>
            </p:cNvSpPr>
            <p:nvPr/>
          </p:nvSpPr>
          <p:spPr bwMode="auto">
            <a:xfrm>
              <a:off x="3000375" y="928688"/>
              <a:ext cx="3429000" cy="584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pt-PT" sz="3200" b="1" dirty="0">
                  <a:solidFill>
                    <a:schemeClr val="bg1"/>
                  </a:solidFill>
                  <a:latin typeface="Calibri" pitchFamily="34" charset="0"/>
                </a:rPr>
                <a:t>MEDICAL</a:t>
              </a:r>
              <a:endParaRPr lang="pt-PT" sz="2400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8203" name="CaixaDeTexto 13"/>
            <p:cNvSpPr txBox="1">
              <a:spLocks noChangeArrowheads="1"/>
            </p:cNvSpPr>
            <p:nvPr/>
          </p:nvSpPr>
          <p:spPr bwMode="auto">
            <a:xfrm>
              <a:off x="3071813" y="5786438"/>
              <a:ext cx="3286125" cy="584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pt-PT" sz="3200" b="1" dirty="0">
                  <a:latin typeface="Calibri" pitchFamily="34" charset="0"/>
                </a:rPr>
                <a:t>SOCIAL</a:t>
              </a:r>
            </a:p>
          </p:txBody>
        </p:sp>
        <p:grpSp>
          <p:nvGrpSpPr>
            <p:cNvPr id="17" name="Grupo 16"/>
            <p:cNvGrpSpPr/>
            <p:nvPr/>
          </p:nvGrpSpPr>
          <p:grpSpPr>
            <a:xfrm>
              <a:off x="500034" y="2571744"/>
              <a:ext cx="7858125" cy="3968750"/>
              <a:chOff x="652463" y="2795588"/>
              <a:chExt cx="7858125" cy="3968750"/>
            </a:xfrm>
          </p:grpSpPr>
          <p:sp>
            <p:nvSpPr>
              <p:cNvPr id="12" name="Freeform 5"/>
              <p:cNvSpPr>
                <a:spLocks/>
              </p:cNvSpPr>
              <p:nvPr/>
            </p:nvSpPr>
            <p:spPr bwMode="auto">
              <a:xfrm rot="5400000">
                <a:off x="2597151" y="850900"/>
                <a:ext cx="3968750" cy="7858125"/>
              </a:xfrm>
              <a:custGeom>
                <a:avLst/>
                <a:gdLst>
                  <a:gd name="T0" fmla="*/ 2147483647 w 3605"/>
                  <a:gd name="T1" fmla="*/ 2147483647 h 5496"/>
                  <a:gd name="T2" fmla="*/ 2147483647 w 3605"/>
                  <a:gd name="T3" fmla="*/ 2147483647 h 5496"/>
                  <a:gd name="T4" fmla="*/ 2147483647 w 3605"/>
                  <a:gd name="T5" fmla="*/ 2147483647 h 5496"/>
                  <a:gd name="T6" fmla="*/ 2147483647 w 3605"/>
                  <a:gd name="T7" fmla="*/ 2147483647 h 5496"/>
                  <a:gd name="T8" fmla="*/ 2147483647 w 3605"/>
                  <a:gd name="T9" fmla="*/ 2147483647 h 5496"/>
                  <a:gd name="T10" fmla="*/ 2147483647 w 3605"/>
                  <a:gd name="T11" fmla="*/ 2147483647 h 5496"/>
                  <a:gd name="T12" fmla="*/ 2147483647 w 3605"/>
                  <a:gd name="T13" fmla="*/ 2147483647 h 5496"/>
                  <a:gd name="T14" fmla="*/ 2147483647 w 3605"/>
                  <a:gd name="T15" fmla="*/ 2147483647 h 5496"/>
                  <a:gd name="T16" fmla="*/ 2147483647 w 3605"/>
                  <a:gd name="T17" fmla="*/ 2147483647 h 5496"/>
                  <a:gd name="T18" fmla="*/ 2147483647 w 3605"/>
                  <a:gd name="T19" fmla="*/ 2147483647 h 5496"/>
                  <a:gd name="T20" fmla="*/ 2147483647 w 3605"/>
                  <a:gd name="T21" fmla="*/ 2147483647 h 5496"/>
                  <a:gd name="T22" fmla="*/ 2147483647 w 3605"/>
                  <a:gd name="T23" fmla="*/ 2147483647 h 5496"/>
                  <a:gd name="T24" fmla="*/ 0 w 3605"/>
                  <a:gd name="T25" fmla="*/ 2147483647 h 5496"/>
                  <a:gd name="T26" fmla="*/ 2147483647 w 3605"/>
                  <a:gd name="T27" fmla="*/ 2147483647 h 5496"/>
                  <a:gd name="T28" fmla="*/ 2147483647 w 3605"/>
                  <a:gd name="T29" fmla="*/ 2147483647 h 5496"/>
                  <a:gd name="T30" fmla="*/ 2147483647 w 3605"/>
                  <a:gd name="T31" fmla="*/ 2147483647 h 5496"/>
                  <a:gd name="T32" fmla="*/ 2147483647 w 3605"/>
                  <a:gd name="T33" fmla="*/ 2147483647 h 5496"/>
                  <a:gd name="T34" fmla="*/ 2147483647 w 3605"/>
                  <a:gd name="T35" fmla="*/ 2147483647 h 5496"/>
                  <a:gd name="T36" fmla="*/ 2147483647 w 3605"/>
                  <a:gd name="T37" fmla="*/ 2147483647 h 5496"/>
                  <a:gd name="T38" fmla="*/ 2147483647 w 3605"/>
                  <a:gd name="T39" fmla="*/ 2147483647 h 5496"/>
                  <a:gd name="T40" fmla="*/ 2147483647 w 3605"/>
                  <a:gd name="T41" fmla="*/ 2147483647 h 5496"/>
                  <a:gd name="T42" fmla="*/ 2147483647 w 3605"/>
                  <a:gd name="T43" fmla="*/ 2147483647 h 5496"/>
                  <a:gd name="T44" fmla="*/ 2147483647 w 3605"/>
                  <a:gd name="T45" fmla="*/ 2147483647 h 5496"/>
                  <a:gd name="T46" fmla="*/ 2147483647 w 3605"/>
                  <a:gd name="T47" fmla="*/ 2147483647 h 5496"/>
                  <a:gd name="T48" fmla="*/ 2147483647 w 3605"/>
                  <a:gd name="T49" fmla="*/ 2147483647 h 5496"/>
                  <a:gd name="T50" fmla="*/ 2147483647 w 3605"/>
                  <a:gd name="T51" fmla="*/ 2147483647 h 5496"/>
                  <a:gd name="T52" fmla="*/ 2147483647 w 3605"/>
                  <a:gd name="T53" fmla="*/ 2147483647 h 5496"/>
                  <a:gd name="T54" fmla="*/ 2147483647 w 3605"/>
                  <a:gd name="T55" fmla="*/ 2147483647 h 5496"/>
                  <a:gd name="T56" fmla="*/ 2147483647 w 3605"/>
                  <a:gd name="T57" fmla="*/ 2147483647 h 5496"/>
                  <a:gd name="T58" fmla="*/ 2147483647 w 3605"/>
                  <a:gd name="T59" fmla="*/ 2147483647 h 5496"/>
                  <a:gd name="T60" fmla="*/ 2147483647 w 3605"/>
                  <a:gd name="T61" fmla="*/ 2147483647 h 5496"/>
                  <a:gd name="T62" fmla="*/ 2147483647 w 3605"/>
                  <a:gd name="T63" fmla="*/ 2147483647 h 5496"/>
                  <a:gd name="T64" fmla="*/ 2147483647 w 3605"/>
                  <a:gd name="T65" fmla="*/ 2147483647 h 5496"/>
                  <a:gd name="T66" fmla="*/ 2147483647 w 3605"/>
                  <a:gd name="T67" fmla="*/ 2147483647 h 5496"/>
                  <a:gd name="T68" fmla="*/ 2147483647 w 3605"/>
                  <a:gd name="T69" fmla="*/ 2147483647 h 5496"/>
                  <a:gd name="T70" fmla="*/ 2147483647 w 3605"/>
                  <a:gd name="T71" fmla="*/ 2147483647 h 5496"/>
                  <a:gd name="T72" fmla="*/ 2147483647 w 3605"/>
                  <a:gd name="T73" fmla="*/ 2147483647 h 5496"/>
                  <a:gd name="T74" fmla="*/ 2147483647 w 3605"/>
                  <a:gd name="T75" fmla="*/ 2147483647 h 5496"/>
                  <a:gd name="T76" fmla="*/ 2147483647 w 3605"/>
                  <a:gd name="T77" fmla="*/ 2147483647 h 5496"/>
                  <a:gd name="T78" fmla="*/ 2147483647 w 3605"/>
                  <a:gd name="T79" fmla="*/ 2147483647 h 5496"/>
                  <a:gd name="T80" fmla="*/ 2147483647 w 3605"/>
                  <a:gd name="T81" fmla="*/ 2147483647 h 5496"/>
                  <a:gd name="T82" fmla="*/ 2147483647 w 3605"/>
                  <a:gd name="T83" fmla="*/ 2147483647 h 5496"/>
                  <a:gd name="T84" fmla="*/ 2147483647 w 3605"/>
                  <a:gd name="T85" fmla="*/ 2147483647 h 5496"/>
                  <a:gd name="T86" fmla="*/ 2147483647 w 3605"/>
                  <a:gd name="T87" fmla="*/ 2147483647 h 5496"/>
                  <a:gd name="T88" fmla="*/ 2147483647 w 3605"/>
                  <a:gd name="T89" fmla="*/ 2147483647 h 5496"/>
                  <a:gd name="T90" fmla="*/ 2147483647 w 3605"/>
                  <a:gd name="T91" fmla="*/ 2147483647 h 5496"/>
                  <a:gd name="T92" fmla="*/ 2147483647 w 3605"/>
                  <a:gd name="T93" fmla="*/ 2147483647 h 5496"/>
                  <a:gd name="T94" fmla="*/ 2147483647 w 3605"/>
                  <a:gd name="T95" fmla="*/ 2147483647 h 5496"/>
                  <a:gd name="T96" fmla="*/ 2147483647 w 3605"/>
                  <a:gd name="T97" fmla="*/ 2147483647 h 5496"/>
                  <a:gd name="T98" fmla="*/ 2147483647 w 3605"/>
                  <a:gd name="T99" fmla="*/ 2147483647 h 5496"/>
                  <a:gd name="T100" fmla="*/ 2147483647 w 3605"/>
                  <a:gd name="T101" fmla="*/ 2147483647 h 549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3605"/>
                  <a:gd name="T154" fmla="*/ 0 h 5496"/>
                  <a:gd name="T155" fmla="*/ 3605 w 3605"/>
                  <a:gd name="T156" fmla="*/ 5496 h 549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3605" h="5496">
                    <a:moveTo>
                      <a:pt x="642" y="2411"/>
                    </a:moveTo>
                    <a:lnTo>
                      <a:pt x="769" y="2535"/>
                    </a:lnTo>
                    <a:lnTo>
                      <a:pt x="902" y="2639"/>
                    </a:lnTo>
                    <a:lnTo>
                      <a:pt x="1187" y="2850"/>
                    </a:lnTo>
                    <a:lnTo>
                      <a:pt x="1333" y="2986"/>
                    </a:lnTo>
                    <a:lnTo>
                      <a:pt x="1439" y="3123"/>
                    </a:lnTo>
                    <a:lnTo>
                      <a:pt x="1551" y="3334"/>
                    </a:lnTo>
                    <a:lnTo>
                      <a:pt x="1614" y="3503"/>
                    </a:lnTo>
                    <a:lnTo>
                      <a:pt x="1673" y="3677"/>
                    </a:lnTo>
                    <a:lnTo>
                      <a:pt x="1693" y="3839"/>
                    </a:lnTo>
                    <a:lnTo>
                      <a:pt x="1697" y="3998"/>
                    </a:lnTo>
                    <a:lnTo>
                      <a:pt x="1688" y="4135"/>
                    </a:lnTo>
                    <a:lnTo>
                      <a:pt x="1655" y="4325"/>
                    </a:lnTo>
                    <a:lnTo>
                      <a:pt x="1593" y="4503"/>
                    </a:lnTo>
                    <a:lnTo>
                      <a:pt x="1515" y="4661"/>
                    </a:lnTo>
                    <a:lnTo>
                      <a:pt x="1411" y="4830"/>
                    </a:lnTo>
                    <a:lnTo>
                      <a:pt x="1263" y="5001"/>
                    </a:lnTo>
                    <a:lnTo>
                      <a:pt x="1147" y="5118"/>
                    </a:lnTo>
                    <a:lnTo>
                      <a:pt x="1027" y="5210"/>
                    </a:lnTo>
                    <a:lnTo>
                      <a:pt x="906" y="5282"/>
                    </a:lnTo>
                    <a:lnTo>
                      <a:pt x="778" y="5339"/>
                    </a:lnTo>
                    <a:lnTo>
                      <a:pt x="642" y="5380"/>
                    </a:lnTo>
                    <a:lnTo>
                      <a:pt x="496" y="5401"/>
                    </a:lnTo>
                    <a:lnTo>
                      <a:pt x="397" y="5409"/>
                    </a:lnTo>
                    <a:lnTo>
                      <a:pt x="281" y="5413"/>
                    </a:lnTo>
                    <a:lnTo>
                      <a:pt x="0" y="5392"/>
                    </a:lnTo>
                    <a:lnTo>
                      <a:pt x="207" y="5441"/>
                    </a:lnTo>
                    <a:lnTo>
                      <a:pt x="359" y="5466"/>
                    </a:lnTo>
                    <a:lnTo>
                      <a:pt x="526" y="5487"/>
                    </a:lnTo>
                    <a:lnTo>
                      <a:pt x="695" y="5496"/>
                    </a:lnTo>
                    <a:lnTo>
                      <a:pt x="839" y="5496"/>
                    </a:lnTo>
                    <a:lnTo>
                      <a:pt x="989" y="5487"/>
                    </a:lnTo>
                    <a:lnTo>
                      <a:pt x="1154" y="5472"/>
                    </a:lnTo>
                    <a:lnTo>
                      <a:pt x="1304" y="5443"/>
                    </a:lnTo>
                    <a:lnTo>
                      <a:pt x="1485" y="5401"/>
                    </a:lnTo>
                    <a:lnTo>
                      <a:pt x="1680" y="5346"/>
                    </a:lnTo>
                    <a:lnTo>
                      <a:pt x="1870" y="5272"/>
                    </a:lnTo>
                    <a:lnTo>
                      <a:pt x="2020" y="5202"/>
                    </a:lnTo>
                    <a:lnTo>
                      <a:pt x="2185" y="5115"/>
                    </a:lnTo>
                    <a:lnTo>
                      <a:pt x="2358" y="5008"/>
                    </a:lnTo>
                    <a:lnTo>
                      <a:pt x="2483" y="4910"/>
                    </a:lnTo>
                    <a:lnTo>
                      <a:pt x="2607" y="4809"/>
                    </a:lnTo>
                    <a:lnTo>
                      <a:pt x="2736" y="4689"/>
                    </a:lnTo>
                    <a:lnTo>
                      <a:pt x="2852" y="4577"/>
                    </a:lnTo>
                    <a:lnTo>
                      <a:pt x="2946" y="4462"/>
                    </a:lnTo>
                    <a:lnTo>
                      <a:pt x="3047" y="4334"/>
                    </a:lnTo>
                    <a:lnTo>
                      <a:pt x="3136" y="4209"/>
                    </a:lnTo>
                    <a:lnTo>
                      <a:pt x="3227" y="4072"/>
                    </a:lnTo>
                    <a:lnTo>
                      <a:pt x="3300" y="3932"/>
                    </a:lnTo>
                    <a:lnTo>
                      <a:pt x="3368" y="3784"/>
                    </a:lnTo>
                    <a:lnTo>
                      <a:pt x="3431" y="3630"/>
                    </a:lnTo>
                    <a:lnTo>
                      <a:pt x="3484" y="3461"/>
                    </a:lnTo>
                    <a:lnTo>
                      <a:pt x="3531" y="3300"/>
                    </a:lnTo>
                    <a:lnTo>
                      <a:pt x="3563" y="3135"/>
                    </a:lnTo>
                    <a:lnTo>
                      <a:pt x="3588" y="2945"/>
                    </a:lnTo>
                    <a:lnTo>
                      <a:pt x="3600" y="2787"/>
                    </a:lnTo>
                    <a:lnTo>
                      <a:pt x="3605" y="2630"/>
                    </a:lnTo>
                    <a:lnTo>
                      <a:pt x="3600" y="2464"/>
                    </a:lnTo>
                    <a:lnTo>
                      <a:pt x="3577" y="2275"/>
                    </a:lnTo>
                    <a:lnTo>
                      <a:pt x="3546" y="2077"/>
                    </a:lnTo>
                    <a:lnTo>
                      <a:pt x="3505" y="1910"/>
                    </a:lnTo>
                    <a:lnTo>
                      <a:pt x="3459" y="1741"/>
                    </a:lnTo>
                    <a:lnTo>
                      <a:pt x="3406" y="1604"/>
                    </a:lnTo>
                    <a:lnTo>
                      <a:pt x="3336" y="1456"/>
                    </a:lnTo>
                    <a:lnTo>
                      <a:pt x="3273" y="1320"/>
                    </a:lnTo>
                    <a:lnTo>
                      <a:pt x="3186" y="1162"/>
                    </a:lnTo>
                    <a:lnTo>
                      <a:pt x="3083" y="1006"/>
                    </a:lnTo>
                    <a:lnTo>
                      <a:pt x="2979" y="877"/>
                    </a:lnTo>
                    <a:lnTo>
                      <a:pt x="2880" y="754"/>
                    </a:lnTo>
                    <a:lnTo>
                      <a:pt x="2768" y="634"/>
                    </a:lnTo>
                    <a:lnTo>
                      <a:pt x="2652" y="522"/>
                    </a:lnTo>
                    <a:lnTo>
                      <a:pt x="2553" y="439"/>
                    </a:lnTo>
                    <a:lnTo>
                      <a:pt x="2428" y="336"/>
                    </a:lnTo>
                    <a:lnTo>
                      <a:pt x="2293" y="253"/>
                    </a:lnTo>
                    <a:lnTo>
                      <a:pt x="2185" y="188"/>
                    </a:lnTo>
                    <a:lnTo>
                      <a:pt x="2073" y="133"/>
                    </a:lnTo>
                    <a:lnTo>
                      <a:pt x="1967" y="91"/>
                    </a:lnTo>
                    <a:lnTo>
                      <a:pt x="1862" y="59"/>
                    </a:lnTo>
                    <a:lnTo>
                      <a:pt x="1705" y="21"/>
                    </a:lnTo>
                    <a:lnTo>
                      <a:pt x="1585" y="6"/>
                    </a:lnTo>
                    <a:lnTo>
                      <a:pt x="1462" y="0"/>
                    </a:lnTo>
                    <a:lnTo>
                      <a:pt x="1348" y="6"/>
                    </a:lnTo>
                    <a:lnTo>
                      <a:pt x="1196" y="27"/>
                    </a:lnTo>
                    <a:lnTo>
                      <a:pt x="1048" y="63"/>
                    </a:lnTo>
                    <a:lnTo>
                      <a:pt x="915" y="116"/>
                    </a:lnTo>
                    <a:lnTo>
                      <a:pt x="807" y="179"/>
                    </a:lnTo>
                    <a:lnTo>
                      <a:pt x="683" y="253"/>
                    </a:lnTo>
                    <a:lnTo>
                      <a:pt x="587" y="336"/>
                    </a:lnTo>
                    <a:lnTo>
                      <a:pt x="484" y="431"/>
                    </a:lnTo>
                    <a:lnTo>
                      <a:pt x="397" y="543"/>
                    </a:lnTo>
                    <a:lnTo>
                      <a:pt x="315" y="663"/>
                    </a:lnTo>
                    <a:lnTo>
                      <a:pt x="253" y="790"/>
                    </a:lnTo>
                    <a:lnTo>
                      <a:pt x="207" y="932"/>
                    </a:lnTo>
                    <a:lnTo>
                      <a:pt x="169" y="1080"/>
                    </a:lnTo>
                    <a:lnTo>
                      <a:pt x="148" y="1232"/>
                    </a:lnTo>
                    <a:lnTo>
                      <a:pt x="144" y="1390"/>
                    </a:lnTo>
                    <a:lnTo>
                      <a:pt x="165" y="1564"/>
                    </a:lnTo>
                    <a:lnTo>
                      <a:pt x="199" y="1716"/>
                    </a:lnTo>
                    <a:lnTo>
                      <a:pt x="260" y="1863"/>
                    </a:lnTo>
                    <a:lnTo>
                      <a:pt x="327" y="2001"/>
                    </a:lnTo>
                    <a:lnTo>
                      <a:pt x="410" y="2123"/>
                    </a:lnTo>
                    <a:lnTo>
                      <a:pt x="516" y="2271"/>
                    </a:lnTo>
                    <a:lnTo>
                      <a:pt x="642" y="2411"/>
                    </a:lnTo>
                    <a:close/>
                  </a:path>
                </a:pathLst>
              </a:custGeom>
              <a:solidFill>
                <a:schemeClr val="bg1"/>
              </a:solidFill>
              <a:ln w="23876">
                <a:noFill/>
                <a:round/>
                <a:headEnd/>
                <a:tailEnd/>
              </a:ln>
              <a:effectLst>
                <a:outerShdw blurRad="127000" dir="14700000" algn="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endParaRPr lang="pt-PT">
                  <a:latin typeface="Calibri" pitchFamily="34" charset="0"/>
                </a:endParaRPr>
              </a:p>
            </p:txBody>
          </p:sp>
          <p:sp>
            <p:nvSpPr>
              <p:cNvPr id="13" name="Line 5"/>
              <p:cNvSpPr>
                <a:spLocks noChangeShapeType="1"/>
              </p:cNvSpPr>
              <p:nvPr/>
            </p:nvSpPr>
            <p:spPr bwMode="auto">
              <a:xfrm rot="10800000" flipH="1">
                <a:off x="1509713" y="4938713"/>
                <a:ext cx="2857500" cy="46037"/>
              </a:xfrm>
              <a:prstGeom prst="line">
                <a:avLst/>
              </a:prstGeom>
              <a:noFill/>
              <a:ln w="539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pt-PT"/>
              </a:p>
            </p:txBody>
          </p:sp>
          <p:sp>
            <p:nvSpPr>
              <p:cNvPr id="14" name="Text Box 6"/>
              <p:cNvSpPr txBox="1">
                <a:spLocks noChangeArrowheads="1"/>
              </p:cNvSpPr>
              <p:nvPr/>
            </p:nvSpPr>
            <p:spPr bwMode="auto">
              <a:xfrm>
                <a:off x="1724025" y="5081588"/>
                <a:ext cx="2895600" cy="3667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b="1" i="1"/>
                  <a:t>Disability is…</a:t>
                </a:r>
              </a:p>
            </p:txBody>
          </p:sp>
          <p:sp>
            <p:nvSpPr>
              <p:cNvPr id="15" name="Text Box 9"/>
              <p:cNvSpPr txBox="1">
                <a:spLocks noChangeArrowheads="1"/>
              </p:cNvSpPr>
              <p:nvPr/>
            </p:nvSpPr>
            <p:spPr bwMode="auto">
              <a:xfrm>
                <a:off x="4795838" y="3367088"/>
                <a:ext cx="3600450" cy="20986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20000"/>
                  </a:spcBef>
                </a:pPr>
                <a:endParaRPr lang="en-US" sz="800" dirty="0">
                  <a:latin typeface="Tahoma" pitchFamily="34" charset="0"/>
                </a:endParaRPr>
              </a:p>
              <a:p>
                <a:pPr marL="268288" lvl="4" indent="-268288" eaLnBrk="0" hangingPunct="0">
                  <a:spcBef>
                    <a:spcPct val="20000"/>
                  </a:spcBef>
                  <a:buFont typeface="Arial" charset="0"/>
                  <a:buChar char="•"/>
                </a:pPr>
                <a:r>
                  <a:rPr lang="en-US" b="1" dirty="0"/>
                  <a:t> A problem in the environment</a:t>
                </a:r>
              </a:p>
              <a:p>
                <a:pPr marL="268288" lvl="4" indent="-268288" eaLnBrk="0" hangingPunct="0">
                  <a:spcBef>
                    <a:spcPct val="20000"/>
                  </a:spcBef>
                  <a:buFont typeface="Arial" charset="0"/>
                  <a:buChar char="•"/>
                </a:pPr>
                <a:r>
                  <a:rPr lang="en-US" b="1" dirty="0"/>
                  <a:t>that has to be changed with social/political measures</a:t>
                </a:r>
              </a:p>
              <a:p>
                <a:pPr marL="268288" lvl="4" indent="-268288" eaLnBrk="0" hangingPunct="0">
                  <a:spcBef>
                    <a:spcPct val="20000"/>
                  </a:spcBef>
                  <a:buFont typeface="Arial" charset="0"/>
                  <a:buChar char="•"/>
                </a:pPr>
                <a:r>
                  <a:rPr lang="en-US" b="1" dirty="0"/>
                  <a:t>independent of the functioning of the person</a:t>
                </a:r>
              </a:p>
            </p:txBody>
          </p:sp>
          <p:sp>
            <p:nvSpPr>
              <p:cNvPr id="16" name="CaixaDeTexto 15"/>
              <p:cNvSpPr txBox="1">
                <a:spLocks noChangeArrowheads="1"/>
              </p:cNvSpPr>
              <p:nvPr/>
            </p:nvSpPr>
            <p:spPr bwMode="auto">
              <a:xfrm>
                <a:off x="3224213" y="5938838"/>
                <a:ext cx="3286125" cy="584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pt-PT" sz="3200" b="1">
                    <a:latin typeface="Calibri" pitchFamily="34" charset="0"/>
                  </a:rPr>
                  <a:t>SOCIAL</a:t>
                </a:r>
              </a:p>
            </p:txBody>
          </p:sp>
        </p:grpSp>
      </p:grpSp>
      <p:grpSp>
        <p:nvGrpSpPr>
          <p:cNvPr id="40" name="Grupo 39"/>
          <p:cNvGrpSpPr/>
          <p:nvPr/>
        </p:nvGrpSpPr>
        <p:grpSpPr>
          <a:xfrm>
            <a:off x="357158" y="357166"/>
            <a:ext cx="8429684" cy="6286544"/>
            <a:chOff x="857192" y="8143908"/>
            <a:chExt cx="8286808" cy="6286544"/>
          </a:xfrm>
        </p:grpSpPr>
        <p:grpSp>
          <p:nvGrpSpPr>
            <p:cNvPr id="38" name="Grupo 37"/>
            <p:cNvGrpSpPr/>
            <p:nvPr/>
          </p:nvGrpSpPr>
          <p:grpSpPr>
            <a:xfrm>
              <a:off x="857192" y="8143908"/>
              <a:ext cx="8286808" cy="6286544"/>
              <a:chOff x="0" y="-6286544"/>
              <a:chExt cx="8286808" cy="6286544"/>
            </a:xfrm>
          </p:grpSpPr>
          <p:grpSp>
            <p:nvGrpSpPr>
              <p:cNvPr id="37" name="Grupo 36"/>
              <p:cNvGrpSpPr/>
              <p:nvPr/>
            </p:nvGrpSpPr>
            <p:grpSpPr>
              <a:xfrm>
                <a:off x="0" y="-6286544"/>
                <a:ext cx="8286808" cy="6286544"/>
                <a:chOff x="2071670" y="7286652"/>
                <a:chExt cx="8501122" cy="6572272"/>
              </a:xfrm>
            </p:grpSpPr>
            <p:sp>
              <p:nvSpPr>
                <p:cNvPr id="19" name="Oval 18"/>
                <p:cNvSpPr/>
                <p:nvPr/>
              </p:nvSpPr>
              <p:spPr>
                <a:xfrm>
                  <a:off x="2071670" y="7286652"/>
                  <a:ext cx="8501122" cy="657227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bg1">
                        <a:lumMod val="75000"/>
                        <a:tint val="66000"/>
                        <a:satMod val="160000"/>
                        <a:shade val="30000"/>
                        <a:satMod val="115000"/>
                      </a:schemeClr>
                    </a:gs>
                    <a:gs pos="50000">
                      <a:schemeClr val="bg1">
                        <a:lumMod val="75000"/>
                        <a:tint val="66000"/>
                        <a:satMod val="160000"/>
                        <a:shade val="67500"/>
                        <a:satMod val="115000"/>
                      </a:schemeClr>
                    </a:gs>
                    <a:gs pos="100000">
                      <a:schemeClr val="bg1">
                        <a:lumMod val="75000"/>
                        <a:tint val="66000"/>
                        <a:satMod val="160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>
                  <a:outerShdw blurRad="342900" dist="2159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>
                    <a:defRPr/>
                  </a:pPr>
                  <a:endParaRPr lang="en-US" b="1" dirty="0">
                    <a:latin typeface="Arial" pitchFamily="34" charset="0"/>
                  </a:endParaRPr>
                </a:p>
              </p:txBody>
            </p:sp>
            <p:sp>
              <p:nvSpPr>
                <p:cNvPr id="21" name="CaixaDeTexto 20"/>
                <p:cNvSpPr txBox="1">
                  <a:spLocks noChangeArrowheads="1"/>
                </p:cNvSpPr>
                <p:nvPr/>
              </p:nvSpPr>
              <p:spPr bwMode="auto">
                <a:xfrm>
                  <a:off x="4593189" y="7809446"/>
                  <a:ext cx="3664251" cy="8687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pt-PT" sz="2400" b="1" dirty="0">
                      <a:solidFill>
                        <a:schemeClr val="bg1">
                          <a:lumMod val="95000"/>
                        </a:scheme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BIOPSYCHOSOCIAL MODEL</a:t>
                  </a:r>
                </a:p>
              </p:txBody>
            </p:sp>
            <p:sp>
              <p:nvSpPr>
                <p:cNvPr id="22" name="CaixaDeTexto 21"/>
                <p:cNvSpPr txBox="1">
                  <a:spLocks noChangeArrowheads="1"/>
                </p:cNvSpPr>
                <p:nvPr/>
              </p:nvSpPr>
              <p:spPr bwMode="auto">
                <a:xfrm>
                  <a:off x="3286116" y="8715412"/>
                  <a:ext cx="6302512" cy="3698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pt-PT" dirty="0" err="1"/>
                    <a:t>Tries</a:t>
                  </a:r>
                  <a:r>
                    <a:rPr lang="pt-PT" dirty="0"/>
                    <a:t> to bridge </a:t>
                  </a:r>
                  <a:r>
                    <a:rPr lang="pt-PT" dirty="0" err="1"/>
                    <a:t>the</a:t>
                  </a:r>
                  <a:r>
                    <a:rPr lang="pt-PT" dirty="0"/>
                    <a:t> </a:t>
                  </a:r>
                  <a:r>
                    <a:rPr lang="pt-PT" dirty="0" err="1"/>
                    <a:t>gap</a:t>
                  </a:r>
                  <a:r>
                    <a:rPr lang="pt-PT" dirty="0"/>
                    <a:t> </a:t>
                  </a:r>
                  <a:r>
                    <a:rPr lang="pt-PT" dirty="0" err="1"/>
                    <a:t>between</a:t>
                  </a:r>
                  <a:r>
                    <a:rPr lang="pt-PT" dirty="0"/>
                    <a:t> </a:t>
                  </a:r>
                  <a:r>
                    <a:rPr lang="pt-PT" dirty="0" err="1"/>
                    <a:t>this</a:t>
                  </a:r>
                  <a:r>
                    <a:rPr lang="pt-PT" dirty="0"/>
                    <a:t> </a:t>
                  </a:r>
                  <a:r>
                    <a:rPr lang="pt-PT" dirty="0" err="1"/>
                    <a:t>two</a:t>
                  </a:r>
                  <a:r>
                    <a:rPr lang="pt-PT" dirty="0"/>
                    <a:t> </a:t>
                  </a:r>
                  <a:r>
                    <a:rPr lang="pt-PT" dirty="0" err="1"/>
                    <a:t>models</a:t>
                  </a:r>
                  <a:r>
                    <a:rPr lang="pt-PT" dirty="0"/>
                    <a:t>:</a:t>
                  </a:r>
                </a:p>
              </p:txBody>
            </p:sp>
          </p:grpSp>
          <p:grpSp>
            <p:nvGrpSpPr>
              <p:cNvPr id="36" name="Grupo 35"/>
              <p:cNvGrpSpPr/>
              <p:nvPr/>
            </p:nvGrpSpPr>
            <p:grpSpPr>
              <a:xfrm>
                <a:off x="1928794" y="-4572056"/>
                <a:ext cx="5189859" cy="4122901"/>
                <a:chOff x="2786050" y="1357298"/>
                <a:chExt cx="5189859" cy="4122901"/>
              </a:xfrm>
            </p:grpSpPr>
            <p:sp>
              <p:nvSpPr>
                <p:cNvPr id="33" name="Seta circular 32"/>
                <p:cNvSpPr/>
                <p:nvPr/>
              </p:nvSpPr>
              <p:spPr>
                <a:xfrm>
                  <a:off x="3286116" y="1357298"/>
                  <a:ext cx="2442679" cy="2442679"/>
                </a:xfrm>
                <a:prstGeom prst="circularArrow">
                  <a:avLst>
                    <a:gd name="adj1" fmla="val 5984"/>
                    <a:gd name="adj2" fmla="val 394124"/>
                    <a:gd name="adj3" fmla="val 13313824"/>
                    <a:gd name="adj4" fmla="val 10508221"/>
                    <a:gd name="adj5" fmla="val 6981"/>
                  </a:avLst>
                </a:prstGeom>
                <a:scene3d>
                  <a:camera prst="orthographicFront"/>
                  <a:lightRig rig="flat" dir="t"/>
                </a:scene3d>
                <a:sp3d z="-80000" prstMaterial="plastic">
                  <a:bevelT w="50800" h="50800"/>
                  <a:bevelB w="25400" h="25400" prst="angle"/>
                </a:sp3d>
              </p:spPr>
              <p:style>
                <a:lnRef idx="0">
                  <a:schemeClr val="dk2">
                    <a:tint val="60000"/>
                    <a:hueOff val="0"/>
                    <a:satOff val="0"/>
                    <a:lumOff val="0"/>
                    <a:alphaOff val="0"/>
                  </a:schemeClr>
                </a:lnRef>
                <a:fillRef idx="3">
                  <a:schemeClr val="dk2">
                    <a:tint val="60000"/>
                    <a:hueOff val="0"/>
                    <a:satOff val="0"/>
                    <a:lumOff val="0"/>
                    <a:alphaOff val="0"/>
                  </a:schemeClr>
                </a:fillRef>
                <a:effectRef idx="2">
                  <a:schemeClr val="dk2">
                    <a:tint val="6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34" name=" 3"/>
                <p:cNvSpPr/>
                <p:nvPr/>
              </p:nvSpPr>
              <p:spPr>
                <a:xfrm rot="19364345">
                  <a:off x="2786050" y="3214686"/>
                  <a:ext cx="2265513" cy="2265513"/>
                </a:xfrm>
                <a:prstGeom prst="leftCircularArrow">
                  <a:avLst>
                    <a:gd name="adj1" fmla="val 6452"/>
                    <a:gd name="adj2" fmla="val 429999"/>
                    <a:gd name="adj3" fmla="val 10489124"/>
                    <a:gd name="adj4" fmla="val 14473583"/>
                    <a:gd name="adj5" fmla="val 7527"/>
                  </a:avLst>
                </a:prstGeom>
                <a:scene3d>
                  <a:camera prst="orthographicFront"/>
                  <a:lightRig rig="flat" dir="t"/>
                </a:scene3d>
                <a:sp3d z="-80000" prstMaterial="plastic">
                  <a:bevelT w="50800" h="50800"/>
                  <a:bevelB w="25400" h="25400" prst="angle"/>
                </a:sp3d>
              </p:spPr>
              <p:style>
                <a:lnRef idx="0">
                  <a:schemeClr val="dk2">
                    <a:tint val="60000"/>
                    <a:hueOff val="0"/>
                    <a:satOff val="0"/>
                    <a:lumOff val="0"/>
                    <a:alphaOff val="0"/>
                  </a:schemeClr>
                </a:lnRef>
                <a:fillRef idx="3">
                  <a:schemeClr val="dk2">
                    <a:tint val="60000"/>
                    <a:hueOff val="0"/>
                    <a:satOff val="0"/>
                    <a:lumOff val="0"/>
                    <a:alphaOff val="0"/>
                  </a:schemeClr>
                </a:fillRef>
                <a:effectRef idx="2">
                  <a:schemeClr val="dk2">
                    <a:tint val="6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35" name="Seta circular 34"/>
                <p:cNvSpPr/>
                <p:nvPr/>
              </p:nvSpPr>
              <p:spPr>
                <a:xfrm>
                  <a:off x="4857784" y="2000264"/>
                  <a:ext cx="3118125" cy="3118125"/>
                </a:xfrm>
                <a:prstGeom prst="circularArrow">
                  <a:avLst>
                    <a:gd name="adj1" fmla="val 4687"/>
                    <a:gd name="adj2" fmla="val 299029"/>
                    <a:gd name="adj3" fmla="val 2521533"/>
                    <a:gd name="adj4" fmla="val 15849762"/>
                    <a:gd name="adj5" fmla="val 5469"/>
                  </a:avLst>
                </a:prstGeom>
                <a:scene3d>
                  <a:camera prst="orthographicFront"/>
                  <a:lightRig rig="flat" dir="t"/>
                </a:scene3d>
                <a:sp3d z="-80000" prstMaterial="plastic">
                  <a:bevelT w="50800" h="50800"/>
                  <a:bevelB w="25400" h="25400" prst="angle"/>
                </a:sp3d>
              </p:spPr>
              <p:style>
                <a:lnRef idx="0">
                  <a:schemeClr val="dk2">
                    <a:tint val="60000"/>
                    <a:hueOff val="0"/>
                    <a:satOff val="0"/>
                    <a:lumOff val="0"/>
                    <a:alphaOff val="0"/>
                  </a:schemeClr>
                </a:lnRef>
                <a:fillRef idx="3">
                  <a:schemeClr val="dk2">
                    <a:tint val="60000"/>
                    <a:hueOff val="0"/>
                    <a:satOff val="0"/>
                    <a:lumOff val="0"/>
                    <a:alphaOff val="0"/>
                  </a:schemeClr>
                </a:fillRef>
                <a:effectRef idx="2">
                  <a:schemeClr val="dk2">
                    <a:tint val="6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</p:grpSp>
        </p:grpSp>
        <p:grpSp>
          <p:nvGrpSpPr>
            <p:cNvPr id="39" name="Grupo 38"/>
            <p:cNvGrpSpPr/>
            <p:nvPr/>
          </p:nvGrpSpPr>
          <p:grpSpPr>
            <a:xfrm>
              <a:off x="3286116" y="10072734"/>
              <a:ext cx="4221985" cy="3505425"/>
              <a:chOff x="10072726" y="-4448431"/>
              <a:chExt cx="4221985" cy="3505425"/>
            </a:xfrm>
          </p:grpSpPr>
          <p:grpSp>
            <p:nvGrpSpPr>
              <p:cNvPr id="23" name="Grupo 22"/>
              <p:cNvGrpSpPr/>
              <p:nvPr/>
            </p:nvGrpSpPr>
            <p:grpSpPr>
              <a:xfrm>
                <a:off x="10482104" y="-4448431"/>
                <a:ext cx="1735867" cy="1735867"/>
                <a:chOff x="2997708" y="390126"/>
                <a:chExt cx="1735867" cy="1735867"/>
              </a:xfrm>
              <a:scene3d>
                <a:camera prst="orthographicFront"/>
                <a:lightRig rig="flat" dir="t"/>
              </a:scene3d>
            </p:grpSpPr>
            <p:sp>
              <p:nvSpPr>
                <p:cNvPr id="24" name=" 3"/>
                <p:cNvSpPr/>
                <p:nvPr/>
              </p:nvSpPr>
              <p:spPr>
                <a:xfrm rot="20700000">
                  <a:off x="2997708" y="390126"/>
                  <a:ext cx="1735867" cy="1735867"/>
                </a:xfrm>
                <a:prstGeom prst="gear6">
                  <a:avLst/>
                </a:prstGeom>
                <a:sp3d prstMaterial="plastic">
                  <a:bevelT w="120900" h="88900"/>
                  <a:bevelB w="88900" h="31750" prst="angle"/>
                </a:sp3d>
              </p:spPr>
              <p:style>
                <a:lnRef idx="0">
                  <a:schemeClr val="lt2">
                    <a:hueOff val="0"/>
                    <a:satOff val="0"/>
                    <a:lumOff val="0"/>
                    <a:alphaOff val="0"/>
                  </a:schemeClr>
                </a:lnRef>
                <a:fillRef idx="3">
                  <a:schemeClr val="dk2">
                    <a:hueOff val="0"/>
                    <a:satOff val="0"/>
                    <a:lumOff val="0"/>
                    <a:alphaOff val="0"/>
                  </a:schemeClr>
                </a:fillRef>
                <a:effectRef idx="2">
                  <a:schemeClr val="dk2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26" name=" 4"/>
                <p:cNvSpPr/>
                <p:nvPr/>
              </p:nvSpPr>
              <p:spPr>
                <a:xfrm>
                  <a:off x="3374148" y="766567"/>
                  <a:ext cx="974414" cy="974414"/>
                </a:xfrm>
                <a:prstGeom prst="rect">
                  <a:avLst/>
                </a:prstGeom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22860" tIns="22860" rIns="22860" bIns="22860" numCol="1" spcCol="1270" anchor="ctr" anchorCtr="0">
                  <a:noAutofit/>
                </a:bodyPr>
                <a:lstStyle/>
                <a:p>
                  <a:pPr lvl="0" algn="ctr" defTabSz="8001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pt-PT" sz="1800" kern="1200" dirty="0" smtClean="0"/>
                    <a:t>Social</a:t>
                  </a:r>
                  <a:endParaRPr lang="pt-PT" sz="1800" kern="1200" dirty="0"/>
                </a:p>
              </p:txBody>
            </p:sp>
          </p:grpSp>
          <p:grpSp>
            <p:nvGrpSpPr>
              <p:cNvPr id="27" name="Grupo 26"/>
              <p:cNvGrpSpPr/>
              <p:nvPr/>
            </p:nvGrpSpPr>
            <p:grpSpPr>
              <a:xfrm>
                <a:off x="10072726" y="-2714668"/>
                <a:ext cx="1771662" cy="1771662"/>
                <a:chOff x="2110966" y="1560205"/>
                <a:chExt cx="1771662" cy="1771662"/>
              </a:xfrm>
              <a:scene3d>
                <a:camera prst="orthographicFront"/>
                <a:lightRig rig="flat" dir="t"/>
              </a:scene3d>
            </p:grpSpPr>
            <p:sp>
              <p:nvSpPr>
                <p:cNvPr id="28" name=" 3"/>
                <p:cNvSpPr/>
                <p:nvPr/>
              </p:nvSpPr>
              <p:spPr>
                <a:xfrm>
                  <a:off x="2110966" y="1560205"/>
                  <a:ext cx="1771662" cy="1771662"/>
                </a:xfrm>
                <a:prstGeom prst="gear6">
                  <a:avLst/>
                </a:prstGeom>
                <a:sp3d prstMaterial="plastic">
                  <a:bevelT w="120900" h="88900"/>
                  <a:bevelB w="88900" h="31750" prst="angle"/>
                </a:sp3d>
              </p:spPr>
              <p:style>
                <a:lnRef idx="0">
                  <a:schemeClr val="lt2">
                    <a:hueOff val="0"/>
                    <a:satOff val="0"/>
                    <a:lumOff val="0"/>
                    <a:alphaOff val="0"/>
                  </a:schemeClr>
                </a:lnRef>
                <a:fillRef idx="3">
                  <a:schemeClr val="dk2">
                    <a:hueOff val="0"/>
                    <a:satOff val="0"/>
                    <a:lumOff val="0"/>
                    <a:alphaOff val="0"/>
                  </a:schemeClr>
                </a:fillRef>
                <a:effectRef idx="2">
                  <a:schemeClr val="dk2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29" name=" 4"/>
                <p:cNvSpPr/>
                <p:nvPr/>
              </p:nvSpPr>
              <p:spPr>
                <a:xfrm>
                  <a:off x="2611032" y="1988833"/>
                  <a:ext cx="879622" cy="874226"/>
                </a:xfrm>
                <a:prstGeom prst="rect">
                  <a:avLst/>
                </a:prstGeom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22860" tIns="22860" rIns="22860" bIns="22860" numCol="1" spcCol="1270" anchor="ctr" anchorCtr="0">
                  <a:noAutofit/>
                </a:bodyPr>
                <a:lstStyle/>
                <a:p>
                  <a:pPr lvl="0" algn="ctr" defTabSz="8001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pt-PT" sz="1800" kern="1200" dirty="0" err="1" smtClean="0"/>
                    <a:t>Personal</a:t>
                  </a:r>
                  <a:endParaRPr lang="pt-PT" sz="1800" kern="1200" dirty="0"/>
                </a:p>
              </p:txBody>
            </p:sp>
          </p:grpSp>
          <p:grpSp>
            <p:nvGrpSpPr>
              <p:cNvPr id="30" name="Grupo 29"/>
              <p:cNvGrpSpPr/>
              <p:nvPr/>
            </p:nvGrpSpPr>
            <p:grpSpPr>
              <a:xfrm>
                <a:off x="11858676" y="-3571924"/>
                <a:ext cx="2436035" cy="2436035"/>
                <a:chOff x="3528296" y="1993120"/>
                <a:chExt cx="2436035" cy="2436035"/>
              </a:xfrm>
              <a:scene3d>
                <a:camera prst="orthographicFront"/>
                <a:lightRig rig="flat" dir="t"/>
              </a:scene3d>
            </p:grpSpPr>
            <p:sp>
              <p:nvSpPr>
                <p:cNvPr id="31" name=" 3"/>
                <p:cNvSpPr/>
                <p:nvPr/>
              </p:nvSpPr>
              <p:spPr>
                <a:xfrm>
                  <a:off x="3528296" y="1993120"/>
                  <a:ext cx="2436035" cy="2436035"/>
                </a:xfrm>
                <a:prstGeom prst="gear9">
                  <a:avLst/>
                </a:prstGeom>
                <a:sp3d prstMaterial="plastic">
                  <a:bevelT w="120900" h="88900"/>
                  <a:bevelB w="88900" h="31750" prst="angle"/>
                </a:sp3d>
              </p:spPr>
              <p:style>
                <a:lnRef idx="0">
                  <a:schemeClr val="lt2">
                    <a:hueOff val="0"/>
                    <a:satOff val="0"/>
                    <a:lumOff val="0"/>
                    <a:alphaOff val="0"/>
                  </a:schemeClr>
                </a:lnRef>
                <a:fillRef idx="3">
                  <a:schemeClr val="dk2">
                    <a:hueOff val="0"/>
                    <a:satOff val="0"/>
                    <a:lumOff val="0"/>
                    <a:alphaOff val="0"/>
                  </a:schemeClr>
                </a:fillRef>
                <a:effectRef idx="2">
                  <a:schemeClr val="dk2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32" name=" 4"/>
                <p:cNvSpPr/>
                <p:nvPr/>
              </p:nvSpPr>
              <p:spPr>
                <a:xfrm>
                  <a:off x="4018046" y="2563751"/>
                  <a:ext cx="1456535" cy="1252171"/>
                </a:xfrm>
                <a:prstGeom prst="rect">
                  <a:avLst/>
                </a:prstGeom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22860" tIns="22860" rIns="22860" bIns="22860" numCol="1" spcCol="1270" anchor="ctr" anchorCtr="0">
                  <a:noAutofit/>
                </a:bodyPr>
                <a:lstStyle/>
                <a:p>
                  <a:pPr lvl="0" algn="ctr" defTabSz="8001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pt-PT" sz="1800" kern="1200" dirty="0" err="1" smtClean="0"/>
                    <a:t>Environmental</a:t>
                  </a:r>
                  <a:endParaRPr lang="pt-PT" sz="1800" kern="1200" dirty="0"/>
                </a:p>
              </p:txBody>
            </p:sp>
          </p:grp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84"/>
          </a:xfr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pt-PT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Goals</a:t>
            </a:r>
            <a:r>
              <a:rPr lang="pt-PT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PT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pt-PT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PT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pt-PT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PT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study</a:t>
            </a:r>
            <a:endParaRPr lang="pt-PT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Marcador de Posição de Conteúdo 5"/>
          <p:cNvGraphicFramePr>
            <a:graphicFrameLocks noGrp="1"/>
          </p:cNvGraphicFramePr>
          <p:nvPr>
            <p:ph idx="1"/>
          </p:nvPr>
        </p:nvGraphicFramePr>
        <p:xfrm>
          <a:off x="428596" y="1357298"/>
          <a:ext cx="8286808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Marcador de Posição de Conteúdo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472518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ítulo 1"/>
          <p:cNvSpPr txBox="1">
            <a:spLocks/>
          </p:cNvSpPr>
          <p:nvPr/>
        </p:nvSpPr>
        <p:spPr bwMode="auto">
          <a:xfrm>
            <a:off x="0" y="0"/>
            <a:ext cx="9144000" cy="1142984"/>
          </a:xfrm>
          <a:prstGeom prst="rect">
            <a:avLst/>
          </a:prstGeom>
          <a:ln>
            <a:noFill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Method</a:t>
            </a:r>
            <a:endParaRPr kumimoji="0" lang="pt-PT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Coding</a:t>
            </a:r>
            <a:r>
              <a:rPr lang="pt-P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PT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Scheme</a:t>
            </a:r>
            <a:endParaRPr lang="pt-P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51960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1757346"/>
                <a:gridCol w="1534494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General </a:t>
                      </a:r>
                      <a:r>
                        <a:rPr lang="pt-PT" dirty="0" err="1" smtClean="0"/>
                        <a:t>Classification</a:t>
                      </a:r>
                      <a:endParaRPr lang="pt-P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err="1" smtClean="0"/>
                        <a:t>Identifier</a:t>
                      </a:r>
                      <a:endParaRPr lang="pt-P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err="1" smtClean="0"/>
                        <a:t>Components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of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human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functioning</a:t>
                      </a:r>
                      <a:endParaRPr lang="pt-P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Contextual </a:t>
                      </a:r>
                      <a:r>
                        <a:rPr lang="pt-PT" dirty="0" err="1" smtClean="0"/>
                        <a:t>Factors</a:t>
                      </a:r>
                      <a:endParaRPr lang="pt-P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Performance </a:t>
                      </a:r>
                      <a:r>
                        <a:rPr lang="pt-PT" dirty="0" err="1" smtClean="0"/>
                        <a:t>assessment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in</a:t>
                      </a:r>
                      <a:r>
                        <a:rPr lang="pt-PT" dirty="0" smtClean="0"/>
                        <a:t>  </a:t>
                      </a:r>
                      <a:r>
                        <a:rPr lang="pt-PT" dirty="0" err="1" smtClean="0"/>
                        <a:t>the</a:t>
                      </a:r>
                      <a:r>
                        <a:rPr lang="pt-PT" dirty="0" smtClean="0"/>
                        <a:t> real </a:t>
                      </a:r>
                      <a:r>
                        <a:rPr lang="pt-PT" dirty="0" err="1" smtClean="0"/>
                        <a:t>world</a:t>
                      </a:r>
                      <a:endParaRPr lang="pt-PT" dirty="0"/>
                    </a:p>
                  </a:txBody>
                  <a:tcPr anchor="ctr"/>
                </a:tc>
              </a:tr>
              <a:tr h="741680">
                <a:tc rowSpan="2">
                  <a:txBody>
                    <a:bodyPr/>
                    <a:lstStyle/>
                    <a:p>
                      <a:pPr algn="ctr"/>
                      <a:r>
                        <a:rPr lang="pt-PT" b="1" dirty="0" err="1" smtClean="0"/>
                        <a:t>Medical</a:t>
                      </a:r>
                      <a:endParaRPr lang="pt-PT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dirty="0" err="1" smtClean="0"/>
                        <a:t>Pathology</a:t>
                      </a:r>
                      <a:endParaRPr lang="pt-PT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PT" b="1" dirty="0" err="1" smtClean="0"/>
                        <a:t>Body</a:t>
                      </a:r>
                      <a:r>
                        <a:rPr lang="pt-PT" b="1" dirty="0" smtClean="0"/>
                        <a:t> </a:t>
                      </a:r>
                      <a:r>
                        <a:rPr lang="pt-PT" b="1" dirty="0" err="1" smtClean="0"/>
                        <a:t>Functions</a:t>
                      </a:r>
                      <a:r>
                        <a:rPr lang="pt-PT" b="1" dirty="0" smtClean="0"/>
                        <a:t> </a:t>
                      </a:r>
                      <a:r>
                        <a:rPr lang="pt-PT" b="1" dirty="0" err="1" smtClean="0"/>
                        <a:t>and</a:t>
                      </a:r>
                      <a:r>
                        <a:rPr lang="pt-PT" b="1" dirty="0" smtClean="0"/>
                        <a:t> </a:t>
                      </a:r>
                      <a:r>
                        <a:rPr lang="pt-PT" b="1" dirty="0" err="1" smtClean="0"/>
                        <a:t>structures</a:t>
                      </a:r>
                      <a:endParaRPr lang="pt-PT" b="1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pt-PT" b="1" dirty="0" err="1" smtClean="0"/>
                        <a:t>Settings</a:t>
                      </a:r>
                      <a:r>
                        <a:rPr lang="pt-PT" b="1" dirty="0" smtClean="0"/>
                        <a:t> similar</a:t>
                      </a:r>
                      <a:r>
                        <a:rPr lang="pt-PT" b="1" baseline="0" dirty="0" smtClean="0"/>
                        <a:t> to </a:t>
                      </a:r>
                      <a:r>
                        <a:rPr lang="pt-PT" b="1" baseline="0" dirty="0" err="1" smtClean="0"/>
                        <a:t>everyone</a:t>
                      </a:r>
                      <a:endParaRPr lang="pt-PT" b="1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pt-PT" b="1" dirty="0" err="1" smtClean="0"/>
                        <a:t>Yes</a:t>
                      </a:r>
                      <a:endParaRPr lang="pt-PT" b="1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PT" b="1" dirty="0" err="1" smtClean="0"/>
                        <a:t>Impairment</a:t>
                      </a:r>
                      <a:endParaRPr lang="pt-PT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pt-PT" b="1" dirty="0" smtClean="0"/>
                        <a:t>Social</a:t>
                      </a:r>
                      <a:endParaRPr lang="pt-PT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PT" b="1" dirty="0" err="1" smtClean="0"/>
                        <a:t>Activity</a:t>
                      </a:r>
                      <a:r>
                        <a:rPr lang="pt-PT" b="1" dirty="0" smtClean="0"/>
                        <a:t> (</a:t>
                      </a:r>
                      <a:r>
                        <a:rPr lang="pt-PT" b="1" dirty="0" err="1" smtClean="0"/>
                        <a:t>acts</a:t>
                      </a:r>
                      <a:r>
                        <a:rPr lang="pt-PT" b="1" dirty="0" smtClean="0"/>
                        <a:t> </a:t>
                      </a:r>
                      <a:r>
                        <a:rPr lang="pt-PT" b="1" dirty="0" err="1" smtClean="0"/>
                        <a:t>and</a:t>
                      </a:r>
                      <a:r>
                        <a:rPr lang="pt-PT" b="1" dirty="0" smtClean="0"/>
                        <a:t> </a:t>
                      </a:r>
                      <a:r>
                        <a:rPr lang="pt-PT" b="1" dirty="0" err="1" smtClean="0"/>
                        <a:t>tasks</a:t>
                      </a:r>
                      <a:r>
                        <a:rPr lang="pt-PT" b="1" dirty="0" smtClean="0"/>
                        <a:t>)</a:t>
                      </a:r>
                      <a:endParaRPr lang="pt-PT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</a:tr>
              <a:tr h="741680">
                <a:tc v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dirty="0" err="1" smtClean="0"/>
                        <a:t>Activity</a:t>
                      </a:r>
                      <a:r>
                        <a:rPr lang="pt-PT" b="1" dirty="0" smtClean="0"/>
                        <a:t> </a:t>
                      </a:r>
                      <a:r>
                        <a:rPr lang="pt-PT" b="1" dirty="0" err="1" smtClean="0"/>
                        <a:t>Limitation</a:t>
                      </a:r>
                      <a:endParaRPr lang="pt-PT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PT" b="1" dirty="0" err="1" smtClean="0"/>
                        <a:t>Individualized</a:t>
                      </a:r>
                      <a:r>
                        <a:rPr lang="pt-PT" b="1" dirty="0" smtClean="0"/>
                        <a:t> </a:t>
                      </a:r>
                      <a:r>
                        <a:rPr lang="pt-PT" b="1" dirty="0" err="1" smtClean="0"/>
                        <a:t>contexts</a:t>
                      </a:r>
                      <a:endParaRPr lang="pt-PT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PT" b="1" dirty="0" smtClean="0"/>
                        <a:t>No</a:t>
                      </a:r>
                      <a:endParaRPr lang="pt-PT" b="1" dirty="0"/>
                    </a:p>
                  </a:txBody>
                  <a:tcPr anchor="ctr"/>
                </a:tc>
              </a:tr>
              <a:tr h="1112520">
                <a:tc>
                  <a:txBody>
                    <a:bodyPr/>
                    <a:lstStyle/>
                    <a:p>
                      <a:pPr algn="ctr"/>
                      <a:r>
                        <a:rPr lang="pt-PT" b="1" dirty="0" err="1" smtClean="0"/>
                        <a:t>Biopsychosocial</a:t>
                      </a:r>
                      <a:endParaRPr lang="pt-PT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dirty="0" err="1" smtClean="0"/>
                        <a:t>Participation</a:t>
                      </a:r>
                      <a:r>
                        <a:rPr lang="pt-PT" b="1" dirty="0" smtClean="0"/>
                        <a:t> </a:t>
                      </a:r>
                      <a:r>
                        <a:rPr lang="pt-PT" b="1" dirty="0" err="1" smtClean="0"/>
                        <a:t>Restrictions</a:t>
                      </a:r>
                      <a:endParaRPr lang="pt-PT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dirty="0" err="1" smtClean="0"/>
                        <a:t>Participation</a:t>
                      </a:r>
                      <a:r>
                        <a:rPr lang="pt-PT" b="1" dirty="0" smtClean="0"/>
                        <a:t> (</a:t>
                      </a:r>
                      <a:r>
                        <a:rPr lang="pt-PT" b="1" dirty="0" err="1" smtClean="0"/>
                        <a:t>societal</a:t>
                      </a:r>
                      <a:r>
                        <a:rPr lang="pt-PT" b="1" dirty="0" smtClean="0"/>
                        <a:t> </a:t>
                      </a:r>
                      <a:r>
                        <a:rPr lang="pt-PT" b="1" dirty="0" err="1" smtClean="0"/>
                        <a:t>involvement</a:t>
                      </a:r>
                      <a:r>
                        <a:rPr lang="pt-PT" b="1" dirty="0" smtClean="0"/>
                        <a:t>)</a:t>
                      </a:r>
                      <a:endParaRPr lang="pt-PT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2538</TotalTime>
  <Words>431</Words>
  <Application>Microsoft Office PowerPoint</Application>
  <PresentationFormat>Apresentação no Ecrã (4:3)</PresentationFormat>
  <Paragraphs>130</Paragraphs>
  <Slides>15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dos diapositivos</vt:lpstr>
      </vt:variant>
      <vt:variant>
        <vt:i4>15</vt:i4>
      </vt:variant>
    </vt:vector>
  </HeadingPairs>
  <TitlesOfParts>
    <vt:vector size="17" baseType="lpstr">
      <vt:lpstr>Tema do Office</vt:lpstr>
      <vt:lpstr>Gráfico</vt:lpstr>
      <vt:lpstr>Virtual Reality  and Associated Technologies in  Disability Research and Intervention</vt:lpstr>
      <vt:lpstr>Diapositivo 2</vt:lpstr>
      <vt:lpstr>Diapositivo 3</vt:lpstr>
      <vt:lpstr>Diapositivo 4</vt:lpstr>
      <vt:lpstr>Diapositivo 5</vt:lpstr>
      <vt:lpstr>Diapositivo 6</vt:lpstr>
      <vt:lpstr>Goals of the study</vt:lpstr>
      <vt:lpstr>Diapositivo 8</vt:lpstr>
      <vt:lpstr>Coding Scheme</vt:lpstr>
      <vt:lpstr>Percentages of sampled documents  in each of the examined years</vt:lpstr>
      <vt:lpstr>Proportion of studies representing  the medical or the biopsychosocial view</vt:lpstr>
      <vt:lpstr>Number of studies addressing  Activity, Body Functions, and Participation</vt:lpstr>
      <vt:lpstr>Number of studies  including contextual factors</vt:lpstr>
      <vt:lpstr>Relevant Aspects</vt:lpstr>
      <vt:lpstr>Diapositivo 15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reality and associated technologies in disability research and intervention</dc:title>
  <dc:creator>Miguel A. Santos</dc:creator>
  <cp:lastModifiedBy>Administrador</cp:lastModifiedBy>
  <cp:revision>132</cp:revision>
  <dcterms:created xsi:type="dcterms:W3CDTF">2008-08-25T23:34:06Z</dcterms:created>
  <dcterms:modified xsi:type="dcterms:W3CDTF">2008-09-09T23:26:54Z</dcterms:modified>
</cp:coreProperties>
</file>